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5"/>
  </p:notesMasterIdLst>
  <p:handoutMasterIdLst>
    <p:handoutMasterId r:id="rId56"/>
  </p:handoutMasterIdLst>
  <p:sldIdLst>
    <p:sldId id="349" r:id="rId2"/>
    <p:sldId id="350" r:id="rId3"/>
    <p:sldId id="351" r:id="rId4"/>
    <p:sldId id="352" r:id="rId5"/>
    <p:sldId id="353" r:id="rId6"/>
    <p:sldId id="354" r:id="rId7"/>
    <p:sldId id="355" r:id="rId8"/>
    <p:sldId id="356" r:id="rId9"/>
    <p:sldId id="357" r:id="rId10"/>
    <p:sldId id="358" r:id="rId11"/>
    <p:sldId id="359" r:id="rId12"/>
    <p:sldId id="360" r:id="rId13"/>
    <p:sldId id="361" r:id="rId14"/>
    <p:sldId id="362" r:id="rId15"/>
    <p:sldId id="363" r:id="rId16"/>
    <p:sldId id="364" r:id="rId17"/>
    <p:sldId id="365" r:id="rId18"/>
    <p:sldId id="366" r:id="rId19"/>
    <p:sldId id="367" r:id="rId20"/>
    <p:sldId id="368" r:id="rId21"/>
    <p:sldId id="369" r:id="rId22"/>
    <p:sldId id="370" r:id="rId23"/>
    <p:sldId id="371" r:id="rId24"/>
    <p:sldId id="372" r:id="rId25"/>
    <p:sldId id="373" r:id="rId26"/>
    <p:sldId id="374" r:id="rId27"/>
    <p:sldId id="375" r:id="rId28"/>
    <p:sldId id="376" r:id="rId29"/>
    <p:sldId id="348" r:id="rId30"/>
    <p:sldId id="377" r:id="rId31"/>
    <p:sldId id="378" r:id="rId32"/>
    <p:sldId id="379" r:id="rId33"/>
    <p:sldId id="380" r:id="rId34"/>
    <p:sldId id="290" r:id="rId35"/>
    <p:sldId id="329" r:id="rId36"/>
    <p:sldId id="330" r:id="rId37"/>
    <p:sldId id="331" r:id="rId38"/>
    <p:sldId id="332" r:id="rId39"/>
    <p:sldId id="333" r:id="rId40"/>
    <p:sldId id="382" r:id="rId41"/>
    <p:sldId id="383" r:id="rId42"/>
    <p:sldId id="334" r:id="rId43"/>
    <p:sldId id="335" r:id="rId44"/>
    <p:sldId id="336" r:id="rId45"/>
    <p:sldId id="338" r:id="rId46"/>
    <p:sldId id="339" r:id="rId47"/>
    <p:sldId id="340" r:id="rId48"/>
    <p:sldId id="341" r:id="rId49"/>
    <p:sldId id="342" r:id="rId50"/>
    <p:sldId id="381" r:id="rId51"/>
    <p:sldId id="343" r:id="rId52"/>
    <p:sldId id="344" r:id="rId53"/>
    <p:sldId id="345" r:id="rId5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ohieddine Amine" initials="MA" lastIdx="1" clrIdx="0">
    <p:extLst>
      <p:ext uri="{19B8F6BF-5375-455C-9EA6-DF929625EA0E}">
        <p15:presenceInfo xmlns:p15="http://schemas.microsoft.com/office/powerpoint/2012/main" userId="Mohieddine Amine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136" autoAdjust="0"/>
    <p:restoredTop sz="94660"/>
  </p:normalViewPr>
  <p:slideViewPr>
    <p:cSldViewPr snapToGrid="0">
      <p:cViewPr>
        <p:scale>
          <a:sx n="100" d="100"/>
          <a:sy n="100" d="100"/>
        </p:scale>
        <p:origin x="690" y="3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9" d="100"/>
          <a:sy n="129" d="100"/>
        </p:scale>
        <p:origin x="3984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commentAuthors" Target="commentAuthor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3061BD5-5778-4DB1-81EE-27F6B56C2836}" type="doc">
      <dgm:prSet loTypeId="urn:microsoft.com/office/officeart/2005/8/layout/StepDownProcess" loCatId="process" qsTypeId="urn:microsoft.com/office/officeart/2005/8/quickstyle/3d9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1AEB215-09B0-42E8-8702-98603EB70F7D}">
      <dgm:prSet phldrT="[Text]"/>
      <dgm:spPr/>
      <dgm:t>
        <a:bodyPr/>
        <a:lstStyle/>
        <a:p>
          <a:r>
            <a:rPr lang="en-US" dirty="0" smtClean="0"/>
            <a:t>Event Detection</a:t>
          </a:r>
          <a:endParaRPr lang="en-US" dirty="0"/>
        </a:p>
      </dgm:t>
    </dgm:pt>
    <dgm:pt modelId="{77663AE0-A4EF-4EEA-9809-C6F43AA0EF3E}" type="parTrans" cxnId="{0F50767F-A0A7-46BB-8D9F-9D007EC78D3E}">
      <dgm:prSet/>
      <dgm:spPr/>
      <dgm:t>
        <a:bodyPr/>
        <a:lstStyle/>
        <a:p>
          <a:endParaRPr lang="en-US"/>
        </a:p>
      </dgm:t>
    </dgm:pt>
    <dgm:pt modelId="{16CD7CC7-6B39-4183-B773-E7A8F0062EC1}" type="sibTrans" cxnId="{0F50767F-A0A7-46BB-8D9F-9D007EC78D3E}">
      <dgm:prSet/>
      <dgm:spPr/>
      <dgm:t>
        <a:bodyPr/>
        <a:lstStyle/>
        <a:p>
          <a:endParaRPr lang="en-US"/>
        </a:p>
      </dgm:t>
    </dgm:pt>
    <dgm:pt modelId="{FA903BCA-2856-463A-888A-90DD30A9AFF2}">
      <dgm:prSet phldrT="[Text]"/>
      <dgm:spPr/>
      <dgm:t>
        <a:bodyPr/>
        <a:lstStyle/>
        <a:p>
          <a:endParaRPr lang="en-US" dirty="0"/>
        </a:p>
      </dgm:t>
    </dgm:pt>
    <dgm:pt modelId="{2A63C825-890F-4BC7-B035-1EA0BC0F1206}" type="parTrans" cxnId="{D5D8534F-BB2E-4F25-BED2-DCAFA9A203B8}">
      <dgm:prSet/>
      <dgm:spPr/>
      <dgm:t>
        <a:bodyPr/>
        <a:lstStyle/>
        <a:p>
          <a:endParaRPr lang="en-US"/>
        </a:p>
      </dgm:t>
    </dgm:pt>
    <dgm:pt modelId="{E465CE5A-52B0-497E-A228-FE1E51922241}" type="sibTrans" cxnId="{D5D8534F-BB2E-4F25-BED2-DCAFA9A203B8}">
      <dgm:prSet/>
      <dgm:spPr/>
      <dgm:t>
        <a:bodyPr/>
        <a:lstStyle/>
        <a:p>
          <a:endParaRPr lang="en-US"/>
        </a:p>
      </dgm:t>
    </dgm:pt>
    <dgm:pt modelId="{2F932362-376C-4C7F-903C-9B2940CE0D02}">
      <dgm:prSet phldrT="[Text]"/>
      <dgm:spPr/>
      <dgm:t>
        <a:bodyPr/>
        <a:lstStyle/>
        <a:p>
          <a:r>
            <a:rPr lang="en-US" dirty="0" smtClean="0"/>
            <a:t>Event Classification</a:t>
          </a:r>
          <a:endParaRPr lang="en-US" dirty="0"/>
        </a:p>
      </dgm:t>
    </dgm:pt>
    <dgm:pt modelId="{3DA50F72-C021-4658-8D20-F2A9307EEF98}" type="parTrans" cxnId="{017C1A0F-5205-4C31-9660-F00FD7977ABB}">
      <dgm:prSet/>
      <dgm:spPr/>
      <dgm:t>
        <a:bodyPr/>
        <a:lstStyle/>
        <a:p>
          <a:endParaRPr lang="en-US"/>
        </a:p>
      </dgm:t>
    </dgm:pt>
    <dgm:pt modelId="{10ED29C9-23AC-4DC3-AF88-D0F7F2EB765E}" type="sibTrans" cxnId="{017C1A0F-5205-4C31-9660-F00FD7977ABB}">
      <dgm:prSet/>
      <dgm:spPr/>
      <dgm:t>
        <a:bodyPr/>
        <a:lstStyle/>
        <a:p>
          <a:endParaRPr lang="en-US"/>
        </a:p>
      </dgm:t>
    </dgm:pt>
    <dgm:pt modelId="{5D02759A-A714-411C-B111-678DBFEB96F2}">
      <dgm:prSet phldrT="[Text]"/>
      <dgm:spPr/>
      <dgm:t>
        <a:bodyPr/>
        <a:lstStyle/>
        <a:p>
          <a:endParaRPr lang="en-US" dirty="0"/>
        </a:p>
      </dgm:t>
    </dgm:pt>
    <dgm:pt modelId="{272057ED-C4E8-490F-B1BE-E3FD659B6B57}" type="parTrans" cxnId="{6E18A99E-8970-44AF-8F50-AA17D345B405}">
      <dgm:prSet/>
      <dgm:spPr/>
      <dgm:t>
        <a:bodyPr/>
        <a:lstStyle/>
        <a:p>
          <a:endParaRPr lang="en-US"/>
        </a:p>
      </dgm:t>
    </dgm:pt>
    <dgm:pt modelId="{CDF000DE-26C7-415C-A026-7BB0634EEBE3}" type="sibTrans" cxnId="{6E18A99E-8970-44AF-8F50-AA17D345B405}">
      <dgm:prSet/>
      <dgm:spPr/>
      <dgm:t>
        <a:bodyPr/>
        <a:lstStyle/>
        <a:p>
          <a:endParaRPr lang="en-US"/>
        </a:p>
      </dgm:t>
    </dgm:pt>
    <dgm:pt modelId="{074494A9-4D2B-48A7-BA91-8C3AD01A251E}">
      <dgm:prSet phldrT="[Text]"/>
      <dgm:spPr/>
      <dgm:t>
        <a:bodyPr/>
        <a:lstStyle/>
        <a:p>
          <a:r>
            <a:rPr lang="en-US" dirty="0" smtClean="0"/>
            <a:t>Event Highlighting </a:t>
          </a:r>
          <a:endParaRPr lang="en-US" dirty="0"/>
        </a:p>
      </dgm:t>
    </dgm:pt>
    <dgm:pt modelId="{72C8A4F2-3CC9-4556-8AF3-F5B9CA32EEB1}" type="parTrans" cxnId="{C86DF162-F6A5-412F-814B-8D387A1E844E}">
      <dgm:prSet/>
      <dgm:spPr/>
      <dgm:t>
        <a:bodyPr/>
        <a:lstStyle/>
        <a:p>
          <a:endParaRPr lang="en-US"/>
        </a:p>
      </dgm:t>
    </dgm:pt>
    <dgm:pt modelId="{0BC6A5DF-8535-4BB6-9CC7-9E973DE98196}" type="sibTrans" cxnId="{C86DF162-F6A5-412F-814B-8D387A1E844E}">
      <dgm:prSet/>
      <dgm:spPr/>
      <dgm:t>
        <a:bodyPr/>
        <a:lstStyle/>
        <a:p>
          <a:endParaRPr lang="en-US"/>
        </a:p>
      </dgm:t>
    </dgm:pt>
    <dgm:pt modelId="{697E48FD-33A1-4571-84BA-CB120B1800D8}">
      <dgm:prSet phldrT="[Text]"/>
      <dgm:spPr/>
      <dgm:t>
        <a:bodyPr/>
        <a:lstStyle/>
        <a:p>
          <a:endParaRPr lang="en-US" dirty="0"/>
        </a:p>
      </dgm:t>
    </dgm:pt>
    <dgm:pt modelId="{7CAB2C1E-508F-4F02-9902-85C0B9B2ADA5}" type="parTrans" cxnId="{2085AC08-B749-4187-B826-4D0AA35AB275}">
      <dgm:prSet/>
      <dgm:spPr/>
      <dgm:t>
        <a:bodyPr/>
        <a:lstStyle/>
        <a:p>
          <a:endParaRPr lang="en-US"/>
        </a:p>
      </dgm:t>
    </dgm:pt>
    <dgm:pt modelId="{24D8358E-3EE6-4526-A784-F5E7E757D84B}" type="sibTrans" cxnId="{2085AC08-B749-4187-B826-4D0AA35AB275}">
      <dgm:prSet/>
      <dgm:spPr/>
      <dgm:t>
        <a:bodyPr/>
        <a:lstStyle/>
        <a:p>
          <a:endParaRPr lang="en-US"/>
        </a:p>
      </dgm:t>
    </dgm:pt>
    <dgm:pt modelId="{6207F881-BA37-4961-B3F5-639F08EAE482}" type="pres">
      <dgm:prSet presAssocID="{F3061BD5-5778-4DB1-81EE-27F6B56C2836}" presName="rootnode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C6AD6670-7790-4CE4-9A6D-EFBD043B2961}" type="pres">
      <dgm:prSet presAssocID="{51AEB215-09B0-42E8-8702-98603EB70F7D}" presName="composite" presStyleCnt="0"/>
      <dgm:spPr/>
    </dgm:pt>
    <dgm:pt modelId="{9861FF96-2985-4A29-9935-95178665B931}" type="pres">
      <dgm:prSet presAssocID="{51AEB215-09B0-42E8-8702-98603EB70F7D}" presName="bentUpArrow1" presStyleLbl="alignImgPlace1" presStyleIdx="0" presStyleCnt="2"/>
      <dgm:spPr/>
    </dgm:pt>
    <dgm:pt modelId="{B909760D-383F-4C70-92BF-2E8C5164D297}" type="pres">
      <dgm:prSet presAssocID="{51AEB215-09B0-42E8-8702-98603EB70F7D}" presName="ParentText" presStyleLbl="node1" presStyleIdx="0" presStyleCnt="3" custScaleX="140009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546038D-D406-4C2C-A002-1E0F82362E74}" type="pres">
      <dgm:prSet presAssocID="{51AEB215-09B0-42E8-8702-98603EB70F7D}" presName="ChildText" presStyleLbl="revTx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695B22E-D727-4CD4-9818-2B38D9409ACF}" type="pres">
      <dgm:prSet presAssocID="{16CD7CC7-6B39-4183-B773-E7A8F0062EC1}" presName="sibTrans" presStyleCnt="0"/>
      <dgm:spPr/>
    </dgm:pt>
    <dgm:pt modelId="{BE5E8CEC-0F0A-44CF-AB7C-7DA17C08E34B}" type="pres">
      <dgm:prSet presAssocID="{2F932362-376C-4C7F-903C-9B2940CE0D02}" presName="composite" presStyleCnt="0"/>
      <dgm:spPr/>
    </dgm:pt>
    <dgm:pt modelId="{2738A482-2ED5-40EB-8BEB-21E567B45E49}" type="pres">
      <dgm:prSet presAssocID="{2F932362-376C-4C7F-903C-9B2940CE0D02}" presName="bentUpArrow1" presStyleLbl="alignImgPlace1" presStyleIdx="1" presStyleCnt="2"/>
      <dgm:spPr/>
    </dgm:pt>
    <dgm:pt modelId="{04F73E2F-CBEF-4509-A928-AB61E88C76B2}" type="pres">
      <dgm:prSet presAssocID="{2F932362-376C-4C7F-903C-9B2940CE0D02}" presName="ParentText" presStyleLbl="node1" presStyleIdx="1" presStyleCnt="3" custScaleX="137647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31B5385-02EF-4BB8-8560-7C8577E342A1}" type="pres">
      <dgm:prSet presAssocID="{2F932362-376C-4C7F-903C-9B2940CE0D02}" presName="ChildText" presStyleLbl="revTx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32ED7FB-B248-473B-9495-6D5445E9702A}" type="pres">
      <dgm:prSet presAssocID="{10ED29C9-23AC-4DC3-AF88-D0F7F2EB765E}" presName="sibTrans" presStyleCnt="0"/>
      <dgm:spPr/>
    </dgm:pt>
    <dgm:pt modelId="{14C49F35-4D82-4057-B17A-C41CB56588DF}" type="pres">
      <dgm:prSet presAssocID="{074494A9-4D2B-48A7-BA91-8C3AD01A251E}" presName="composite" presStyleCnt="0"/>
      <dgm:spPr/>
    </dgm:pt>
    <dgm:pt modelId="{FAF3C923-0082-4E96-AF9E-8A06A8B57898}" type="pres">
      <dgm:prSet presAssocID="{074494A9-4D2B-48A7-BA91-8C3AD01A251E}" presName="ParentText" presStyleLbl="node1" presStyleIdx="2" presStyleCnt="3" custScaleX="147846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5765CD3-6BA7-498B-9324-6696F1D0CEFB}" type="pres">
      <dgm:prSet presAssocID="{074494A9-4D2B-48A7-BA91-8C3AD01A251E}" presName="FinalChildText" presStyleLbl="revTx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085AC08-B749-4187-B826-4D0AA35AB275}" srcId="{074494A9-4D2B-48A7-BA91-8C3AD01A251E}" destId="{697E48FD-33A1-4571-84BA-CB120B1800D8}" srcOrd="0" destOrd="0" parTransId="{7CAB2C1E-508F-4F02-9902-85C0B9B2ADA5}" sibTransId="{24D8358E-3EE6-4526-A784-F5E7E757D84B}"/>
    <dgm:cxn modelId="{F4488E7D-19D1-4718-9988-653D18AFFB78}" type="presOf" srcId="{2F932362-376C-4C7F-903C-9B2940CE0D02}" destId="{04F73E2F-CBEF-4509-A928-AB61E88C76B2}" srcOrd="0" destOrd="0" presId="urn:microsoft.com/office/officeart/2005/8/layout/StepDownProcess"/>
    <dgm:cxn modelId="{0F50767F-A0A7-46BB-8D9F-9D007EC78D3E}" srcId="{F3061BD5-5778-4DB1-81EE-27F6B56C2836}" destId="{51AEB215-09B0-42E8-8702-98603EB70F7D}" srcOrd="0" destOrd="0" parTransId="{77663AE0-A4EF-4EEA-9809-C6F43AA0EF3E}" sibTransId="{16CD7CC7-6B39-4183-B773-E7A8F0062EC1}"/>
    <dgm:cxn modelId="{FF03887A-3245-4B52-B5B6-E7A0BE176669}" type="presOf" srcId="{51AEB215-09B0-42E8-8702-98603EB70F7D}" destId="{B909760D-383F-4C70-92BF-2E8C5164D297}" srcOrd="0" destOrd="0" presId="urn:microsoft.com/office/officeart/2005/8/layout/StepDownProcess"/>
    <dgm:cxn modelId="{44893686-04E5-4090-AF7C-73E5A881DC4D}" type="presOf" srcId="{F3061BD5-5778-4DB1-81EE-27F6B56C2836}" destId="{6207F881-BA37-4961-B3F5-639F08EAE482}" srcOrd="0" destOrd="0" presId="urn:microsoft.com/office/officeart/2005/8/layout/StepDownProcess"/>
    <dgm:cxn modelId="{A8826312-EB05-43F2-AC87-32D41CADFBFA}" type="presOf" srcId="{697E48FD-33A1-4571-84BA-CB120B1800D8}" destId="{D5765CD3-6BA7-498B-9324-6696F1D0CEFB}" srcOrd="0" destOrd="0" presId="urn:microsoft.com/office/officeart/2005/8/layout/StepDownProcess"/>
    <dgm:cxn modelId="{C86DF162-F6A5-412F-814B-8D387A1E844E}" srcId="{F3061BD5-5778-4DB1-81EE-27F6B56C2836}" destId="{074494A9-4D2B-48A7-BA91-8C3AD01A251E}" srcOrd="2" destOrd="0" parTransId="{72C8A4F2-3CC9-4556-8AF3-F5B9CA32EEB1}" sibTransId="{0BC6A5DF-8535-4BB6-9CC7-9E973DE98196}"/>
    <dgm:cxn modelId="{AEDF353A-A454-4A3E-8C42-BC96459A8A24}" type="presOf" srcId="{5D02759A-A714-411C-B111-678DBFEB96F2}" destId="{531B5385-02EF-4BB8-8560-7C8577E342A1}" srcOrd="0" destOrd="0" presId="urn:microsoft.com/office/officeart/2005/8/layout/StepDownProcess"/>
    <dgm:cxn modelId="{017C1A0F-5205-4C31-9660-F00FD7977ABB}" srcId="{F3061BD5-5778-4DB1-81EE-27F6B56C2836}" destId="{2F932362-376C-4C7F-903C-9B2940CE0D02}" srcOrd="1" destOrd="0" parTransId="{3DA50F72-C021-4658-8D20-F2A9307EEF98}" sibTransId="{10ED29C9-23AC-4DC3-AF88-D0F7F2EB765E}"/>
    <dgm:cxn modelId="{A7540258-CA97-4623-8723-D1EF438F8984}" type="presOf" srcId="{FA903BCA-2856-463A-888A-90DD30A9AFF2}" destId="{3546038D-D406-4C2C-A002-1E0F82362E74}" srcOrd="0" destOrd="0" presId="urn:microsoft.com/office/officeart/2005/8/layout/StepDownProcess"/>
    <dgm:cxn modelId="{D5D8534F-BB2E-4F25-BED2-DCAFA9A203B8}" srcId="{51AEB215-09B0-42E8-8702-98603EB70F7D}" destId="{FA903BCA-2856-463A-888A-90DD30A9AFF2}" srcOrd="0" destOrd="0" parTransId="{2A63C825-890F-4BC7-B035-1EA0BC0F1206}" sibTransId="{E465CE5A-52B0-497E-A228-FE1E51922241}"/>
    <dgm:cxn modelId="{5BF177EB-21BA-4647-B254-8D504C9DA9BE}" type="presOf" srcId="{074494A9-4D2B-48A7-BA91-8C3AD01A251E}" destId="{FAF3C923-0082-4E96-AF9E-8A06A8B57898}" srcOrd="0" destOrd="0" presId="urn:microsoft.com/office/officeart/2005/8/layout/StepDownProcess"/>
    <dgm:cxn modelId="{6E18A99E-8970-44AF-8F50-AA17D345B405}" srcId="{2F932362-376C-4C7F-903C-9B2940CE0D02}" destId="{5D02759A-A714-411C-B111-678DBFEB96F2}" srcOrd="0" destOrd="0" parTransId="{272057ED-C4E8-490F-B1BE-E3FD659B6B57}" sibTransId="{CDF000DE-26C7-415C-A026-7BB0634EEBE3}"/>
    <dgm:cxn modelId="{76EB7D6E-595C-42B7-93B8-9727AC5872B7}" type="presParOf" srcId="{6207F881-BA37-4961-B3F5-639F08EAE482}" destId="{C6AD6670-7790-4CE4-9A6D-EFBD043B2961}" srcOrd="0" destOrd="0" presId="urn:microsoft.com/office/officeart/2005/8/layout/StepDownProcess"/>
    <dgm:cxn modelId="{D11D894B-AF15-4E00-B4A0-0B1A772BD10C}" type="presParOf" srcId="{C6AD6670-7790-4CE4-9A6D-EFBD043B2961}" destId="{9861FF96-2985-4A29-9935-95178665B931}" srcOrd="0" destOrd="0" presId="urn:microsoft.com/office/officeart/2005/8/layout/StepDownProcess"/>
    <dgm:cxn modelId="{3383C1CD-6899-49DB-9494-DA4A153F24DD}" type="presParOf" srcId="{C6AD6670-7790-4CE4-9A6D-EFBD043B2961}" destId="{B909760D-383F-4C70-92BF-2E8C5164D297}" srcOrd="1" destOrd="0" presId="urn:microsoft.com/office/officeart/2005/8/layout/StepDownProcess"/>
    <dgm:cxn modelId="{F012CD5D-4375-4C41-8819-51A1B005D4C4}" type="presParOf" srcId="{C6AD6670-7790-4CE4-9A6D-EFBD043B2961}" destId="{3546038D-D406-4C2C-A002-1E0F82362E74}" srcOrd="2" destOrd="0" presId="urn:microsoft.com/office/officeart/2005/8/layout/StepDownProcess"/>
    <dgm:cxn modelId="{6C3B2597-7D47-4B92-A3D9-BFBADA2BA4AB}" type="presParOf" srcId="{6207F881-BA37-4961-B3F5-639F08EAE482}" destId="{F695B22E-D727-4CD4-9818-2B38D9409ACF}" srcOrd="1" destOrd="0" presId="urn:microsoft.com/office/officeart/2005/8/layout/StepDownProcess"/>
    <dgm:cxn modelId="{3106B6F8-16CF-409C-9836-EBD95C06641E}" type="presParOf" srcId="{6207F881-BA37-4961-B3F5-639F08EAE482}" destId="{BE5E8CEC-0F0A-44CF-AB7C-7DA17C08E34B}" srcOrd="2" destOrd="0" presId="urn:microsoft.com/office/officeart/2005/8/layout/StepDownProcess"/>
    <dgm:cxn modelId="{E0538896-C28D-4927-A49A-94F27917015B}" type="presParOf" srcId="{BE5E8CEC-0F0A-44CF-AB7C-7DA17C08E34B}" destId="{2738A482-2ED5-40EB-8BEB-21E567B45E49}" srcOrd="0" destOrd="0" presId="urn:microsoft.com/office/officeart/2005/8/layout/StepDownProcess"/>
    <dgm:cxn modelId="{ECD8F9E3-E348-4DCE-9ABB-12E93EE0B537}" type="presParOf" srcId="{BE5E8CEC-0F0A-44CF-AB7C-7DA17C08E34B}" destId="{04F73E2F-CBEF-4509-A928-AB61E88C76B2}" srcOrd="1" destOrd="0" presId="urn:microsoft.com/office/officeart/2005/8/layout/StepDownProcess"/>
    <dgm:cxn modelId="{CDA50CDD-688E-4DB0-BC38-4F250EF572CA}" type="presParOf" srcId="{BE5E8CEC-0F0A-44CF-AB7C-7DA17C08E34B}" destId="{531B5385-02EF-4BB8-8560-7C8577E342A1}" srcOrd="2" destOrd="0" presId="urn:microsoft.com/office/officeart/2005/8/layout/StepDownProcess"/>
    <dgm:cxn modelId="{64F8823E-3BE5-4D66-871A-DC6D8FA26227}" type="presParOf" srcId="{6207F881-BA37-4961-B3F5-639F08EAE482}" destId="{B32ED7FB-B248-473B-9495-6D5445E9702A}" srcOrd="3" destOrd="0" presId="urn:microsoft.com/office/officeart/2005/8/layout/StepDownProcess"/>
    <dgm:cxn modelId="{48850F6C-4060-4875-BF05-E68326161BAD}" type="presParOf" srcId="{6207F881-BA37-4961-B3F5-639F08EAE482}" destId="{14C49F35-4D82-4057-B17A-C41CB56588DF}" srcOrd="4" destOrd="0" presId="urn:microsoft.com/office/officeart/2005/8/layout/StepDownProcess"/>
    <dgm:cxn modelId="{DFEDEB6B-679A-4544-A31D-8D789AEEB75D}" type="presParOf" srcId="{14C49F35-4D82-4057-B17A-C41CB56588DF}" destId="{FAF3C923-0082-4E96-AF9E-8A06A8B57898}" srcOrd="0" destOrd="0" presId="urn:microsoft.com/office/officeart/2005/8/layout/StepDownProcess"/>
    <dgm:cxn modelId="{DF991DE9-8F27-4A5B-8209-5A228AC69096}" type="presParOf" srcId="{14C49F35-4D82-4057-B17A-C41CB56588DF}" destId="{D5765CD3-6BA7-498B-9324-6696F1D0CEFB}" srcOrd="1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861FF96-2985-4A29-9935-95178665B931}">
      <dsp:nvSpPr>
        <dsp:cNvPr id="0" name=""/>
        <dsp:cNvSpPr/>
      </dsp:nvSpPr>
      <dsp:spPr>
        <a:xfrm rot="5400000">
          <a:off x="597776" y="1451529"/>
          <a:ext cx="993121" cy="1130633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909760D-383F-4C70-92BF-2E8C5164D297}">
      <dsp:nvSpPr>
        <dsp:cNvPr id="0" name=""/>
        <dsp:cNvSpPr/>
      </dsp:nvSpPr>
      <dsp:spPr>
        <a:xfrm>
          <a:off x="218" y="350635"/>
          <a:ext cx="2340714" cy="1170227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  <a:sp3d extrusionH="28000" prstMaterial="matte"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/>
            <a:t>Event Detection</a:t>
          </a:r>
          <a:endParaRPr lang="en-US" sz="2900" kern="1200" dirty="0"/>
        </a:p>
      </dsp:txBody>
      <dsp:txXfrm>
        <a:off x="57354" y="407771"/>
        <a:ext cx="2226442" cy="1055955"/>
      </dsp:txXfrm>
    </dsp:sp>
    <dsp:sp modelId="{3546038D-D406-4C2C-A002-1E0F82362E74}">
      <dsp:nvSpPr>
        <dsp:cNvPr id="0" name=""/>
        <dsp:cNvSpPr/>
      </dsp:nvSpPr>
      <dsp:spPr>
        <a:xfrm>
          <a:off x="2006490" y="462243"/>
          <a:ext cx="1215930" cy="9458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ctr" anchorCtr="0">
          <a:noAutofit/>
          <a:sp3d extrusionH="28000" prstMaterial="matte"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2300" kern="1200" dirty="0"/>
        </a:p>
      </dsp:txBody>
      <dsp:txXfrm>
        <a:off x="2006490" y="462243"/>
        <a:ext cx="1215930" cy="945829"/>
      </dsp:txXfrm>
    </dsp:sp>
    <dsp:sp modelId="{2738A482-2ED5-40EB-8BEB-21E567B45E49}">
      <dsp:nvSpPr>
        <dsp:cNvPr id="0" name=""/>
        <dsp:cNvSpPr/>
      </dsp:nvSpPr>
      <dsp:spPr>
        <a:xfrm rot="5400000">
          <a:off x="2124689" y="2766081"/>
          <a:ext cx="993121" cy="1130633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4F73E2F-CBEF-4509-A928-AB61E88C76B2}">
      <dsp:nvSpPr>
        <dsp:cNvPr id="0" name=""/>
        <dsp:cNvSpPr/>
      </dsp:nvSpPr>
      <dsp:spPr>
        <a:xfrm>
          <a:off x="1546875" y="1665187"/>
          <a:ext cx="2301225" cy="1170227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  <a:sp3d extrusionH="28000" prstMaterial="matte"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/>
            <a:t>Event Classification</a:t>
          </a:r>
          <a:endParaRPr lang="en-US" sz="2900" kern="1200" dirty="0"/>
        </a:p>
      </dsp:txBody>
      <dsp:txXfrm>
        <a:off x="1604011" y="1722323"/>
        <a:ext cx="2186953" cy="1055955"/>
      </dsp:txXfrm>
    </dsp:sp>
    <dsp:sp modelId="{531B5385-02EF-4BB8-8560-7C8577E342A1}">
      <dsp:nvSpPr>
        <dsp:cNvPr id="0" name=""/>
        <dsp:cNvSpPr/>
      </dsp:nvSpPr>
      <dsp:spPr>
        <a:xfrm>
          <a:off x="3533404" y="1776795"/>
          <a:ext cx="1215930" cy="9458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ctr" anchorCtr="0">
          <a:noAutofit/>
          <a:sp3d extrusionH="28000" prstMaterial="matte"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2300" kern="1200" dirty="0"/>
        </a:p>
      </dsp:txBody>
      <dsp:txXfrm>
        <a:off x="3533404" y="1776795"/>
        <a:ext cx="1215930" cy="945829"/>
      </dsp:txXfrm>
    </dsp:sp>
    <dsp:sp modelId="{FAF3C923-0082-4E96-AF9E-8A06A8B57898}">
      <dsp:nvSpPr>
        <dsp:cNvPr id="0" name=""/>
        <dsp:cNvSpPr/>
      </dsp:nvSpPr>
      <dsp:spPr>
        <a:xfrm>
          <a:off x="3093533" y="2979739"/>
          <a:ext cx="2471735" cy="1170227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  <a:sp3d extrusionH="28000" prstMaterial="matte"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/>
            <a:t>Event Highlighting </a:t>
          </a:r>
          <a:endParaRPr lang="en-US" sz="2900" kern="1200" dirty="0"/>
        </a:p>
      </dsp:txBody>
      <dsp:txXfrm>
        <a:off x="3150669" y="3036875"/>
        <a:ext cx="2357463" cy="1055955"/>
      </dsp:txXfrm>
    </dsp:sp>
    <dsp:sp modelId="{D5765CD3-6BA7-498B-9324-6696F1D0CEFB}">
      <dsp:nvSpPr>
        <dsp:cNvPr id="0" name=""/>
        <dsp:cNvSpPr/>
      </dsp:nvSpPr>
      <dsp:spPr>
        <a:xfrm>
          <a:off x="5165317" y="3091346"/>
          <a:ext cx="1215930" cy="9458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ctr" anchorCtr="0">
          <a:noAutofit/>
          <a:sp3d extrusionH="28000" prstMaterial="matte"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2800" kern="1200" dirty="0"/>
        </a:p>
      </dsp:txBody>
      <dsp:txXfrm>
        <a:off x="5165317" y="3091346"/>
        <a:ext cx="1215930" cy="94582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9">
  <dgm:title val=""/>
  <dgm:desc val=""/>
  <dgm:catLst>
    <dgm:cat type="3D" pri="11900"/>
  </dgm:catLst>
  <dgm:scene3d>
    <a:camera prst="perspectiveRelaxed">
      <a:rot lat="19149996" lon="20104178" rev="1577324"/>
    </a:camera>
    <a:lightRig rig="soft" dir="t"/>
    <a:backdrop>
      <a:anchor x="0" y="0" z="-210000"/>
      <a:norm dx="0" dy="0" dz="914400"/>
      <a:up dx="0" dy="914400" dz="0"/>
    </a:backdrop>
  </dgm:scene3d>
  <dgm:styleLbl name="node0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>
      <a:sp3d extrusionH="28000" prstMaterial="matte"/>
    </dgm:txPr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728D68-E92C-47EE-8DB5-E879DBD5D304}" type="datetimeFigureOut">
              <a:rPr lang="en-US" smtClean="0"/>
              <a:t>7/13/2017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85EB7F-94D7-40B9-AB6F-4AAFF2A75C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9143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D94163-1838-4803-97A3-399A8DD8161F}" type="datetimeFigureOut">
              <a:rPr lang="en-US" smtClean="0"/>
              <a:t>7/13/2017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531627-90B4-49CB-863C-C2060DD70E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4329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531627-90B4-49CB-863C-C2060DD70E4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64366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531627-90B4-49CB-863C-C2060DD70E4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6837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531627-90B4-49CB-863C-C2060DD70E4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6901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531627-90B4-49CB-863C-C2060DD70E4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5445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531627-90B4-49CB-863C-C2060DD70E4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606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531627-90B4-49CB-863C-C2060DD70E4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8903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531627-90B4-49CB-863C-C2060DD70E4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8746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531627-90B4-49CB-863C-C2060DD70E4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7413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531627-90B4-49CB-863C-C2060DD70E4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862740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531627-90B4-49CB-863C-C2060DD70E43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27342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531627-90B4-49CB-863C-C2060DD70E43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4732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531627-90B4-49CB-863C-C2060DD70E4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0871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531627-90B4-49CB-863C-C2060DD70E43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47203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531627-90B4-49CB-863C-C2060DD70E43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95579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531627-90B4-49CB-863C-C2060DD70E43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83794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531627-90B4-49CB-863C-C2060DD70E43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747200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531627-90B4-49CB-863C-C2060DD70E43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08484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531627-90B4-49CB-863C-C2060DD70E43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978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531627-90B4-49CB-863C-C2060DD70E43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86063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531627-90B4-49CB-863C-C2060DD70E43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43705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531627-90B4-49CB-863C-C2060DD70E43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04927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531627-90B4-49CB-863C-C2060DD70E43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9338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531627-90B4-49CB-863C-C2060DD70E4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602869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531627-90B4-49CB-863C-C2060DD70E43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98028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531627-90B4-49CB-863C-C2060DD70E43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44915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531627-90B4-49CB-863C-C2060DD70E43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0639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531627-90B4-49CB-863C-C2060DD70E4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95035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531627-90B4-49CB-863C-C2060DD70E4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4566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531627-90B4-49CB-863C-C2060DD70E4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3839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531627-90B4-49CB-863C-C2060DD70E4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5255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531627-90B4-49CB-863C-C2060DD70E4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452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531627-90B4-49CB-863C-C2060DD70E4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8435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855385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808946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06289"/>
            <a:ext cx="2743200" cy="365125"/>
          </a:xfrm>
          <a:prstGeom prst="rect">
            <a:avLst/>
          </a:prstGeom>
        </p:spPr>
        <p:txBody>
          <a:bodyPr/>
          <a:lstStyle/>
          <a:p>
            <a:fld id="{C46C7455-4BFD-464C-BE44-8CFBC20E6102}" type="datetime1">
              <a:rPr lang="en-US" smtClean="0"/>
              <a:t>7/13/2017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415343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452805" y="6415344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fld id="{AA0854A0-C36B-4A3F-9558-7A05D4F7511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5716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740864"/>
            <a:ext cx="10515600" cy="949824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B37D14B-912D-4493-AAAB-42C7754C3D84}" type="datetime1">
              <a:rPr lang="en-US" smtClean="0"/>
              <a:t>7/13/2017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452805" y="6415344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fld id="{AA0854A0-C36B-4A3F-9558-7A05D4F7511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5613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07491"/>
            <a:ext cx="2628900" cy="5469472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07491"/>
            <a:ext cx="7734300" cy="5469471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FC23C9C-8BF4-4DC0-B783-35CFBFCA45D8}" type="datetime1">
              <a:rPr lang="en-US" smtClean="0"/>
              <a:t>7/13/2017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452805" y="6415344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fld id="{AA0854A0-C36B-4A3F-9558-7A05D4F7511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6396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004910"/>
            <a:ext cx="10515600" cy="1148579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269314"/>
            <a:ext cx="10515600" cy="359752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16419"/>
            <a:ext cx="2743200" cy="365125"/>
          </a:xfrm>
          <a:prstGeom prst="rect">
            <a:avLst/>
          </a:prstGeom>
        </p:spPr>
        <p:txBody>
          <a:bodyPr/>
          <a:lstStyle/>
          <a:p>
            <a:fld id="{260F2BD4-A2EC-4F39-A1AB-08BFEF4B30CD}" type="datetime1">
              <a:rPr lang="en-US" smtClean="0"/>
              <a:t>7/13/2017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41642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452805" y="6415344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fld id="{AA0854A0-C36B-4A3F-9558-7A05D4F7511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356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9D88EFF-17AE-40E7-ADF8-2D96598D69E9}" type="datetime1">
              <a:rPr lang="en-US" smtClean="0"/>
              <a:t>7/13/2017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452805" y="6415344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fld id="{AA0854A0-C36B-4A3F-9558-7A05D4F7511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7905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67445"/>
            <a:ext cx="10515600" cy="102324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9B85A64-95FC-44BB-AFE1-48752E5CF161}" type="datetime1">
              <a:rPr lang="en-US" smtClean="0"/>
              <a:t>7/13/2017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452805" y="6415344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fld id="{AA0854A0-C36B-4A3F-9558-7A05D4F7511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5755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707492"/>
            <a:ext cx="10515600" cy="983196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427498"/>
            <a:ext cx="2743200" cy="293977"/>
          </a:xfrm>
          <a:prstGeom prst="rect">
            <a:avLst/>
          </a:prstGeom>
        </p:spPr>
        <p:txBody>
          <a:bodyPr/>
          <a:lstStyle/>
          <a:p>
            <a:fld id="{2E96B484-18FD-4664-96B6-DD5E1015ABD2}" type="datetime1">
              <a:rPr lang="en-US" smtClean="0"/>
              <a:t>7/13/2017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427498"/>
            <a:ext cx="4114800" cy="29397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452805" y="6415344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fld id="{AA0854A0-C36B-4A3F-9558-7A05D4F7511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6442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58801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961F3EC-9179-4C09-82FE-27BB975A7991}" type="datetime1">
              <a:rPr lang="en-US" smtClean="0"/>
              <a:t>7/13/2017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452805" y="6415344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fld id="{AA0854A0-C36B-4A3F-9558-7A05D4F7511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586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06EF06D-59B6-499B-8A18-FE651E1E5AA3}" type="datetime1">
              <a:rPr lang="en-US" smtClean="0"/>
              <a:t>7/13/2017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452805" y="6415344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fld id="{AA0854A0-C36B-4A3F-9558-7A05D4F7511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3211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580676"/>
            <a:ext cx="3932237" cy="1476723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A0BAC6E-4668-410A-87E8-2AD191C81931}" type="datetime1">
              <a:rPr lang="en-US" smtClean="0"/>
              <a:t>7/13/2017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452805" y="6415344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fld id="{AA0854A0-C36B-4A3F-9558-7A05D4F7511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0301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680794"/>
            <a:ext cx="3932237" cy="1376606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552050D-4C9A-46C2-8076-5CB01C1242B4}" type="datetime1">
              <a:rPr lang="en-US" smtClean="0"/>
              <a:t>7/13/2017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452805" y="6415344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fld id="{AA0854A0-C36B-4A3F-9558-7A05D4F7511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8806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52060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6337393"/>
            <a:ext cx="12192000" cy="52060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572"/>
            <a:ext cx="1403254" cy="493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9006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603545"/>
            <a:ext cx="9144000" cy="1655233"/>
          </a:xfrm>
        </p:spPr>
        <p:txBody>
          <a:bodyPr/>
          <a:lstStyle/>
          <a:p>
            <a:r>
              <a:rPr lang="en-US" dirty="0" smtClean="0"/>
              <a:t>Soccer Analytics via Visual Deep Learning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009180"/>
            <a:ext cx="9144000" cy="1655762"/>
          </a:xfrm>
        </p:spPr>
        <p:txBody>
          <a:bodyPr/>
          <a:lstStyle/>
          <a:p>
            <a:r>
              <a:rPr lang="en-US" dirty="0" smtClean="0"/>
              <a:t>Mohieddine Amine</a:t>
            </a:r>
          </a:p>
          <a:p>
            <a:r>
              <a:rPr lang="en-US" dirty="0" err="1" smtClean="0"/>
              <a:t>Tarek</a:t>
            </a:r>
            <a:r>
              <a:rPr lang="en-US" dirty="0" smtClean="0"/>
              <a:t> </a:t>
            </a:r>
            <a:r>
              <a:rPr lang="en-US" dirty="0" err="1" smtClean="0"/>
              <a:t>Dghaily</a:t>
            </a:r>
            <a:endParaRPr lang="en-US" dirty="0" smtClean="0"/>
          </a:p>
          <a:p>
            <a:endParaRPr lang="en-US" dirty="0" smtClean="0"/>
          </a:p>
          <a:p>
            <a:r>
              <a:rPr lang="en-US" sz="1400" dirty="0" smtClean="0"/>
              <a:t>Thursday July 13</a:t>
            </a:r>
            <a:r>
              <a:rPr lang="en-US" sz="1400" baseline="30000" dirty="0" smtClean="0"/>
              <a:t>th </a:t>
            </a:r>
            <a:r>
              <a:rPr lang="en-US" sz="1400" dirty="0" smtClean="0"/>
              <a:t>2017</a:t>
            </a:r>
            <a:endParaRPr lang="en-US" sz="1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452168" y="6415344"/>
            <a:ext cx="2743200" cy="365125"/>
          </a:xfrm>
        </p:spPr>
        <p:txBody>
          <a:bodyPr/>
          <a:lstStyle/>
          <a:p>
            <a:fld id="{AA0854A0-C36B-4A3F-9558-7A05D4F75119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391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004910"/>
            <a:ext cx="10515600" cy="715903"/>
          </a:xfrm>
        </p:spPr>
        <p:txBody>
          <a:bodyPr/>
          <a:lstStyle/>
          <a:p>
            <a:r>
              <a:rPr lang="en-US" dirty="0" smtClean="0"/>
              <a:t>Tactical Analysis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854A0-C36B-4A3F-9558-7A05D4F75119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537" y="1720813"/>
            <a:ext cx="5822476" cy="398839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TextBox 5"/>
          <p:cNvSpPr txBox="1"/>
          <p:nvPr/>
        </p:nvSpPr>
        <p:spPr>
          <a:xfrm>
            <a:off x="838200" y="2866477"/>
            <a:ext cx="507696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/>
              <a:t>Focus on </a:t>
            </a:r>
            <a:r>
              <a:rPr lang="en-US" sz="2400" b="1" dirty="0" smtClean="0"/>
              <a:t>player behavior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/>
              <a:t>Focus on team as a </a:t>
            </a:r>
            <a:r>
              <a:rPr lang="en-US" sz="2400" b="1" dirty="0" smtClean="0"/>
              <a:t>collective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 smtClean="0"/>
              <a:t>Predictive</a:t>
            </a:r>
            <a:r>
              <a:rPr lang="en-US" sz="2400" dirty="0" smtClean="0"/>
              <a:t> rather than </a:t>
            </a:r>
            <a:r>
              <a:rPr lang="en-US" sz="2400" b="1" dirty="0" smtClean="0"/>
              <a:t>descriptive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115452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Branch of Sports Analytics</a:t>
            </a:r>
          </a:p>
          <a:p>
            <a:r>
              <a:rPr lang="en-US" dirty="0" smtClean="0"/>
              <a:t>Purposes</a:t>
            </a:r>
          </a:p>
          <a:p>
            <a:r>
              <a:rPr lang="en-US" dirty="0">
                <a:solidFill>
                  <a:srgbClr val="C00000"/>
                </a:solidFill>
              </a:rPr>
              <a:t>Available Datasets</a:t>
            </a:r>
          </a:p>
          <a:p>
            <a:r>
              <a:rPr lang="en-US" dirty="0" smtClean="0"/>
              <a:t>Network Types</a:t>
            </a:r>
          </a:p>
          <a:p>
            <a:r>
              <a:rPr lang="en-US" dirty="0" smtClean="0"/>
              <a:t>Metrics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448800" y="6431528"/>
            <a:ext cx="2743200" cy="365125"/>
          </a:xfrm>
        </p:spPr>
        <p:txBody>
          <a:bodyPr/>
          <a:lstStyle/>
          <a:p>
            <a:fld id="{AA0854A0-C36B-4A3F-9558-7A05D4F75119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812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004911"/>
            <a:ext cx="10515600" cy="641010"/>
          </a:xfrm>
        </p:spPr>
        <p:txBody>
          <a:bodyPr/>
          <a:lstStyle/>
          <a:p>
            <a:r>
              <a:rPr lang="en-US" dirty="0" smtClean="0"/>
              <a:t>Datasets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911390"/>
            <a:ext cx="5275997" cy="3955453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sz="2400" dirty="0" smtClean="0"/>
              <a:t>Two differentiable </a:t>
            </a:r>
            <a:r>
              <a:rPr lang="en-US" sz="2400" b="1" dirty="0" smtClean="0"/>
              <a:t>types</a:t>
            </a:r>
            <a:r>
              <a:rPr lang="en-US" sz="2400" dirty="0" smtClean="0"/>
              <a:t> of datasets:</a:t>
            </a:r>
          </a:p>
          <a:p>
            <a:pPr>
              <a:lnSpc>
                <a:spcPct val="150000"/>
              </a:lnSpc>
            </a:pPr>
            <a:r>
              <a:rPr lang="en-US" sz="2400" b="1" dirty="0" smtClean="0"/>
              <a:t>Annotated</a:t>
            </a:r>
            <a:r>
              <a:rPr lang="en-US" sz="2400" dirty="0" smtClean="0"/>
              <a:t> soccer </a:t>
            </a:r>
            <a:r>
              <a:rPr lang="en-US" sz="2400" b="1" dirty="0" smtClean="0"/>
              <a:t>videos</a:t>
            </a:r>
            <a:r>
              <a:rPr lang="en-US" sz="2400" dirty="0" smtClean="0"/>
              <a:t> based on the </a:t>
            </a:r>
            <a:r>
              <a:rPr lang="en-US" sz="2400" b="1" dirty="0" smtClean="0"/>
              <a:t>major events</a:t>
            </a:r>
            <a:endParaRPr lang="en-US" sz="2400" dirty="0"/>
          </a:p>
          <a:p>
            <a:pPr>
              <a:lnSpc>
                <a:spcPct val="150000"/>
              </a:lnSpc>
            </a:pPr>
            <a:r>
              <a:rPr lang="en-US" sz="2400" dirty="0" smtClean="0"/>
              <a:t>Match </a:t>
            </a:r>
            <a:r>
              <a:rPr lang="en-US" sz="2400" b="1" dirty="0" smtClean="0"/>
              <a:t>reports</a:t>
            </a:r>
            <a:r>
              <a:rPr lang="en-US" sz="2400" dirty="0" smtClean="0"/>
              <a:t> focusing on </a:t>
            </a:r>
            <a:r>
              <a:rPr lang="en-US" sz="2400" b="1" dirty="0" smtClean="0"/>
              <a:t>behavioral</a:t>
            </a:r>
            <a:r>
              <a:rPr lang="en-US" sz="2400" dirty="0" smtClean="0"/>
              <a:t> activities and </a:t>
            </a:r>
            <a:r>
              <a:rPr lang="en-US" sz="2400" b="1" dirty="0" smtClean="0"/>
              <a:t>interactions</a:t>
            </a:r>
          </a:p>
          <a:p>
            <a:endParaRPr lang="en-US" sz="2400" dirty="0" smtClean="0"/>
          </a:p>
          <a:p>
            <a:pPr marL="914400" lvl="2" indent="0">
              <a:buNone/>
            </a:pPr>
            <a:r>
              <a:rPr lang="en-US" sz="1200" dirty="0" smtClean="0"/>
              <a:t>	</a:t>
            </a:r>
          </a:p>
          <a:p>
            <a:pPr lvl="2"/>
            <a:endParaRPr lang="en-US" sz="1600" dirty="0" smtClean="0"/>
          </a:p>
          <a:p>
            <a:pPr lvl="2"/>
            <a:endParaRPr lang="en-US" sz="1200" dirty="0" smtClean="0"/>
          </a:p>
          <a:p>
            <a:endParaRPr lang="en-US" sz="20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448800" y="6441274"/>
            <a:ext cx="2743200" cy="365125"/>
          </a:xfrm>
        </p:spPr>
        <p:txBody>
          <a:bodyPr/>
          <a:lstStyle/>
          <a:p>
            <a:fld id="{AA0854A0-C36B-4A3F-9558-7A05D4F75119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5034114" y="4327802"/>
            <a:ext cx="2123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Goal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034113" y="5451824"/>
            <a:ext cx="2123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Yellow Card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1696" y="1004911"/>
            <a:ext cx="4242104" cy="282615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1696" y="3790393"/>
            <a:ext cx="1981200" cy="20764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2157" y="3831068"/>
            <a:ext cx="2276475" cy="20097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294728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004911"/>
            <a:ext cx="10515600" cy="641010"/>
          </a:xfrm>
        </p:spPr>
        <p:txBody>
          <a:bodyPr/>
          <a:lstStyle/>
          <a:p>
            <a:r>
              <a:rPr lang="en-US" dirty="0" smtClean="0"/>
              <a:t>Datasets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448800" y="6441274"/>
            <a:ext cx="2743200" cy="365125"/>
          </a:xfrm>
        </p:spPr>
        <p:txBody>
          <a:bodyPr/>
          <a:lstStyle/>
          <a:p>
            <a:fld id="{AA0854A0-C36B-4A3F-9558-7A05D4F75119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838200" y="1920852"/>
            <a:ext cx="29342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Annotated Videos:</a:t>
            </a:r>
            <a:endParaRPr lang="en-US" sz="2800" dirty="0"/>
          </a:p>
        </p:txBody>
      </p:sp>
      <p:sp>
        <p:nvSpPr>
          <p:cNvPr id="8" name="TextBox 7"/>
          <p:cNvSpPr txBox="1"/>
          <p:nvPr/>
        </p:nvSpPr>
        <p:spPr>
          <a:xfrm>
            <a:off x="838200" y="3098041"/>
            <a:ext cx="9364717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 smtClean="0"/>
              <a:t>Event </a:t>
            </a:r>
            <a:r>
              <a:rPr lang="en-US" sz="2400" dirty="0" smtClean="0"/>
              <a:t>detection/classification</a:t>
            </a:r>
            <a:endParaRPr lang="en-US" sz="2400" b="1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 smtClean="0"/>
              <a:t>Temporal</a:t>
            </a:r>
            <a:r>
              <a:rPr lang="en-US" sz="2400" dirty="0" smtClean="0"/>
              <a:t> information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/>
              <a:t>Reliance on </a:t>
            </a:r>
            <a:r>
              <a:rPr lang="en-US" sz="2400" b="1" dirty="0" smtClean="0"/>
              <a:t>visual (audio?) data</a:t>
            </a:r>
            <a:endParaRPr lang="en-US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428932" y="3098041"/>
            <a:ext cx="16331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Substitution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865660" y="4080858"/>
            <a:ext cx="759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Goal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451962" y="5063675"/>
            <a:ext cx="1499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Yellow Card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1507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004911"/>
            <a:ext cx="10515600" cy="641010"/>
          </a:xfrm>
        </p:spPr>
        <p:txBody>
          <a:bodyPr/>
          <a:lstStyle/>
          <a:p>
            <a:r>
              <a:rPr lang="en-US" dirty="0" smtClean="0"/>
              <a:t>Datasets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448800" y="6441274"/>
            <a:ext cx="2743200" cy="365125"/>
          </a:xfrm>
        </p:spPr>
        <p:txBody>
          <a:bodyPr/>
          <a:lstStyle/>
          <a:p>
            <a:fld id="{AA0854A0-C36B-4A3F-9558-7A05D4F75119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6176"/>
          <a:stretch/>
        </p:blipFill>
        <p:spPr>
          <a:xfrm>
            <a:off x="6781800" y="4886899"/>
            <a:ext cx="5187706" cy="50524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838200" y="1920852"/>
            <a:ext cx="29342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Annotated Videos:</a:t>
            </a:r>
            <a:endParaRPr lang="en-US" sz="2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446" b="13020"/>
          <a:stretch/>
        </p:blipFill>
        <p:spPr>
          <a:xfrm>
            <a:off x="1551082" y="5937672"/>
            <a:ext cx="9089831" cy="2070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239" b="11302"/>
          <a:stretch/>
        </p:blipFill>
        <p:spPr>
          <a:xfrm>
            <a:off x="247650" y="4863940"/>
            <a:ext cx="5762625" cy="5511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126" b="43657"/>
          <a:stretch/>
        </p:blipFill>
        <p:spPr>
          <a:xfrm>
            <a:off x="2942702" y="3667013"/>
            <a:ext cx="6506098" cy="61610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Flowchart: Predefined Process 7"/>
          <p:cNvSpPr/>
          <p:nvPr/>
        </p:nvSpPr>
        <p:spPr>
          <a:xfrm>
            <a:off x="2305334" y="5937672"/>
            <a:ext cx="637368" cy="207081"/>
          </a:xfrm>
          <a:prstGeom prst="flowChartPredefinedProcess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lowchart: Predefined Process 12"/>
          <p:cNvSpPr/>
          <p:nvPr/>
        </p:nvSpPr>
        <p:spPr>
          <a:xfrm>
            <a:off x="6095997" y="5937671"/>
            <a:ext cx="637368" cy="207081"/>
          </a:xfrm>
          <a:prstGeom prst="flowChartPredefinedProcess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lowchart: Predefined Process 13"/>
          <p:cNvSpPr/>
          <p:nvPr/>
        </p:nvSpPr>
        <p:spPr>
          <a:xfrm>
            <a:off x="9249292" y="5948366"/>
            <a:ext cx="637368" cy="207081"/>
          </a:xfrm>
          <a:prstGeom prst="flowChartPredefinedProcess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>
            <a:stCxn id="8" idx="0"/>
          </p:cNvCxnSpPr>
          <p:nvPr/>
        </p:nvCxnSpPr>
        <p:spPr>
          <a:xfrm flipH="1" flipV="1">
            <a:off x="2305334" y="5415100"/>
            <a:ext cx="318684" cy="52257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3" idx="0"/>
          </p:cNvCxnSpPr>
          <p:nvPr/>
        </p:nvCxnSpPr>
        <p:spPr>
          <a:xfrm flipH="1" flipV="1">
            <a:off x="6387401" y="4323724"/>
            <a:ext cx="27280" cy="161394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9555874" y="5392142"/>
            <a:ext cx="330786" cy="54018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0721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004911"/>
            <a:ext cx="10515600" cy="641010"/>
          </a:xfrm>
        </p:spPr>
        <p:txBody>
          <a:bodyPr/>
          <a:lstStyle/>
          <a:p>
            <a:r>
              <a:rPr lang="en-US" dirty="0" smtClean="0"/>
              <a:t>Datasets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911390"/>
            <a:ext cx="5808260" cy="4437325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sz="2400" dirty="0" smtClean="0"/>
              <a:t>Match Reports:</a:t>
            </a:r>
          </a:p>
          <a:p>
            <a:pPr>
              <a:lnSpc>
                <a:spcPct val="150000"/>
              </a:lnSpc>
            </a:pPr>
            <a:r>
              <a:rPr lang="en-US" sz="2400" dirty="0" smtClean="0"/>
              <a:t>Tactical Analysis</a:t>
            </a:r>
          </a:p>
          <a:p>
            <a:pPr>
              <a:lnSpc>
                <a:spcPct val="150000"/>
              </a:lnSpc>
            </a:pPr>
            <a:r>
              <a:rPr lang="en-US" sz="2400" b="1" dirty="0" smtClean="0"/>
              <a:t>Tracking</a:t>
            </a:r>
            <a:r>
              <a:rPr lang="en-US" sz="2400" dirty="0" smtClean="0"/>
              <a:t> players</a:t>
            </a:r>
          </a:p>
          <a:p>
            <a:pPr>
              <a:lnSpc>
                <a:spcPct val="150000"/>
              </a:lnSpc>
            </a:pPr>
            <a:r>
              <a:rPr lang="en-US" sz="2400" dirty="0" smtClean="0"/>
              <a:t>Reliance on both </a:t>
            </a:r>
            <a:r>
              <a:rPr lang="en-US" sz="2400" b="1" dirty="0" smtClean="0"/>
              <a:t>visual</a:t>
            </a:r>
            <a:r>
              <a:rPr lang="en-US" sz="2400" dirty="0" smtClean="0"/>
              <a:t> and </a:t>
            </a:r>
            <a:r>
              <a:rPr lang="en-US" sz="2400" b="1" dirty="0" smtClean="0"/>
              <a:t>statistical</a:t>
            </a:r>
            <a:r>
              <a:rPr lang="en-US" sz="2400" dirty="0" smtClean="0"/>
              <a:t> data</a:t>
            </a:r>
          </a:p>
          <a:p>
            <a:pPr>
              <a:lnSpc>
                <a:spcPct val="150000"/>
              </a:lnSpc>
            </a:pPr>
            <a:r>
              <a:rPr lang="en-US" sz="2400" dirty="0" smtClean="0"/>
              <a:t>Mainly used for </a:t>
            </a:r>
            <a:r>
              <a:rPr lang="en-US" sz="2400" b="1" dirty="0" smtClean="0"/>
              <a:t>behavioral and strategical  predictions</a:t>
            </a:r>
            <a:endParaRPr lang="en-US" sz="24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448800" y="6420794"/>
            <a:ext cx="2743200" cy="365125"/>
          </a:xfrm>
        </p:spPr>
        <p:txBody>
          <a:bodyPr/>
          <a:lstStyle/>
          <a:p>
            <a:fld id="{AA0854A0-C36B-4A3F-9558-7A05D4F75119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6460" y="1911390"/>
            <a:ext cx="5006600" cy="35046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823538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004911"/>
            <a:ext cx="10515600" cy="641010"/>
          </a:xfrm>
        </p:spPr>
        <p:txBody>
          <a:bodyPr/>
          <a:lstStyle/>
          <a:p>
            <a:r>
              <a:rPr lang="en-US" dirty="0" smtClean="0"/>
              <a:t>Common Datasets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911390"/>
            <a:ext cx="10515600" cy="3955453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400" dirty="0" err="1" smtClean="0">
                <a:solidFill>
                  <a:srgbClr val="C00000"/>
                </a:solidFill>
              </a:rPr>
              <a:t>ActivityNet</a:t>
            </a:r>
            <a:r>
              <a:rPr lang="en-US" sz="2400" dirty="0" smtClean="0"/>
              <a:t> </a:t>
            </a:r>
            <a:r>
              <a:rPr lang="en-US" sz="2400" dirty="0" smtClean="0">
                <a:solidFill>
                  <a:srgbClr val="C00000"/>
                </a:solidFill>
              </a:rPr>
              <a:t>200</a:t>
            </a:r>
            <a:endParaRPr lang="en-US" sz="2400" dirty="0" smtClean="0"/>
          </a:p>
          <a:p>
            <a:pPr>
              <a:lnSpc>
                <a:spcPct val="150000"/>
              </a:lnSpc>
            </a:pPr>
            <a:r>
              <a:rPr lang="en-US" sz="2400" dirty="0" smtClean="0"/>
              <a:t>Human Motion </a:t>
            </a:r>
            <a:r>
              <a:rPr lang="en-US" sz="2400" dirty="0" err="1" smtClean="0"/>
              <a:t>DataBase</a:t>
            </a:r>
            <a:r>
              <a:rPr lang="en-US" sz="2400" dirty="0" smtClean="0"/>
              <a:t> (HMDB51)</a:t>
            </a:r>
            <a:endParaRPr lang="en-US" sz="2400" dirty="0"/>
          </a:p>
          <a:p>
            <a:pPr>
              <a:lnSpc>
                <a:spcPct val="150000"/>
              </a:lnSpc>
            </a:pPr>
            <a:r>
              <a:rPr lang="en-US" sz="2400" dirty="0" smtClean="0"/>
              <a:t>UCF101</a:t>
            </a:r>
            <a:endParaRPr lang="en-US" sz="2400" dirty="0"/>
          </a:p>
          <a:p>
            <a:pPr>
              <a:lnSpc>
                <a:spcPct val="150000"/>
              </a:lnSpc>
            </a:pPr>
            <a:r>
              <a:rPr lang="en-US" sz="2400" dirty="0" smtClean="0"/>
              <a:t>THUMOS’15</a:t>
            </a:r>
            <a:endParaRPr lang="en-US" sz="2400" dirty="0"/>
          </a:p>
          <a:p>
            <a:pPr>
              <a:lnSpc>
                <a:spcPct val="150000"/>
              </a:lnSpc>
            </a:pPr>
            <a:r>
              <a:rPr lang="en-US" sz="2400" dirty="0"/>
              <a:t>Sports </a:t>
            </a:r>
            <a:r>
              <a:rPr lang="en-US" sz="2400" dirty="0" smtClean="0"/>
              <a:t>1M</a:t>
            </a:r>
          </a:p>
          <a:p>
            <a:pPr>
              <a:lnSpc>
                <a:spcPct val="150000"/>
              </a:lnSpc>
            </a:pPr>
            <a:r>
              <a:rPr lang="en-US" sz="2400" dirty="0" smtClean="0"/>
              <a:t>Soccer Semantic Image Dataset (SSID)</a:t>
            </a:r>
            <a:endParaRPr lang="en-US" sz="1800" dirty="0" smtClean="0"/>
          </a:p>
          <a:p>
            <a:endParaRPr lang="en-US" sz="1800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452168" y="6415344"/>
            <a:ext cx="2743200" cy="365125"/>
          </a:xfrm>
        </p:spPr>
        <p:txBody>
          <a:bodyPr/>
          <a:lstStyle/>
          <a:p>
            <a:fld id="{AA0854A0-C36B-4A3F-9558-7A05D4F75119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4459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ActivityNet</a:t>
            </a:r>
            <a:r>
              <a:rPr lang="en-US" dirty="0" smtClean="0"/>
              <a:t> 200 (</a:t>
            </a:r>
            <a:r>
              <a:rPr lang="en-US" dirty="0" err="1" smtClean="0"/>
              <a:t>Heilbron</a:t>
            </a:r>
            <a:r>
              <a:rPr lang="en-US" dirty="0" smtClean="0"/>
              <a:t> et. al)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854A0-C36B-4A3F-9558-7A05D4F75119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0223" y="2338155"/>
            <a:ext cx="4699563" cy="308725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36979" y="2153489"/>
            <a:ext cx="56092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38200" y="1749046"/>
            <a:ext cx="1114666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 smtClean="0"/>
              <a:t>203 classes </a:t>
            </a:r>
            <a:r>
              <a:rPr lang="en-US" sz="2400" dirty="0" smtClean="0"/>
              <a:t>including personal care, household activities, sports, etc.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/>
              <a:t>137 </a:t>
            </a:r>
            <a:r>
              <a:rPr lang="en-US" sz="2400" b="1" dirty="0" smtClean="0"/>
              <a:t>untrimmed</a:t>
            </a:r>
            <a:r>
              <a:rPr lang="en-US" sz="2400" dirty="0" smtClean="0"/>
              <a:t> videos per class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/>
              <a:t>1.54 activity instances per video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 smtClean="0"/>
              <a:t>Broad </a:t>
            </a:r>
            <a:r>
              <a:rPr lang="en-US" sz="2400" dirty="0" smtClean="0"/>
              <a:t>range of </a:t>
            </a:r>
            <a:r>
              <a:rPr lang="en-US" sz="2400" b="1" dirty="0" smtClean="0"/>
              <a:t>human activities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 smtClean="0"/>
              <a:t>Not</a:t>
            </a:r>
            <a:r>
              <a:rPr lang="en-US" sz="2400" dirty="0" smtClean="0"/>
              <a:t> exclusive to sports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 smtClean="0"/>
              <a:t>Link</a:t>
            </a:r>
            <a:r>
              <a:rPr lang="en-US" sz="2400" dirty="0"/>
              <a:t>: http://www.cv-foundation.org/openaccess/content_cvpr_2015/papers/Heilbron_ActivityNet_A_Large-Scale_2015_CVPR_paper.pdf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605484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004911"/>
            <a:ext cx="10515600" cy="641010"/>
          </a:xfrm>
        </p:spPr>
        <p:txBody>
          <a:bodyPr/>
          <a:lstStyle/>
          <a:p>
            <a:r>
              <a:rPr lang="en-US" dirty="0" smtClean="0"/>
              <a:t>Common Datasets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911390"/>
            <a:ext cx="10515600" cy="3955453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400" dirty="0" err="1"/>
              <a:t>ActivityNet</a:t>
            </a:r>
            <a:r>
              <a:rPr lang="en-US" sz="2400" dirty="0"/>
              <a:t> </a:t>
            </a:r>
            <a:r>
              <a:rPr lang="en-US" sz="2400" dirty="0" smtClean="0"/>
              <a:t>200</a:t>
            </a:r>
            <a:endParaRPr lang="en-US" sz="2400" dirty="0"/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C00000"/>
                </a:solidFill>
              </a:rPr>
              <a:t>Human Motion </a:t>
            </a:r>
            <a:r>
              <a:rPr lang="en-US" sz="2400" dirty="0" err="1">
                <a:solidFill>
                  <a:srgbClr val="C00000"/>
                </a:solidFill>
              </a:rPr>
              <a:t>DataBase</a:t>
            </a:r>
            <a:r>
              <a:rPr lang="en-US" sz="2400" dirty="0">
                <a:solidFill>
                  <a:srgbClr val="C00000"/>
                </a:solidFill>
              </a:rPr>
              <a:t> (HMDB51)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UCF101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THUMOS’15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Sports 1M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Soccer Semantic Image Dataset (SSID)</a:t>
            </a:r>
            <a:endParaRPr lang="en-US" sz="1800" dirty="0"/>
          </a:p>
          <a:p>
            <a:pPr>
              <a:lnSpc>
                <a:spcPct val="150000"/>
              </a:lnSpc>
            </a:pPr>
            <a:endParaRPr lang="en-US" sz="2400" dirty="0" smtClean="0"/>
          </a:p>
          <a:p>
            <a:pPr marL="0" indent="0">
              <a:buNone/>
            </a:pPr>
            <a:endParaRPr lang="en-US" sz="1800" dirty="0" smtClean="0"/>
          </a:p>
          <a:p>
            <a:endParaRPr lang="en-US" sz="1800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452168" y="6415344"/>
            <a:ext cx="2743200" cy="365125"/>
          </a:xfrm>
        </p:spPr>
        <p:txBody>
          <a:bodyPr/>
          <a:lstStyle/>
          <a:p>
            <a:fld id="{AA0854A0-C36B-4A3F-9558-7A05D4F75119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2080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Human Motion </a:t>
            </a:r>
            <a:r>
              <a:rPr lang="en-US" sz="4000" dirty="0" err="1" smtClean="0"/>
              <a:t>DataBase</a:t>
            </a:r>
            <a:r>
              <a:rPr lang="en-US" sz="4000" dirty="0" smtClean="0"/>
              <a:t> - HMDB (</a:t>
            </a:r>
            <a:r>
              <a:rPr lang="en-US" sz="4000" dirty="0" err="1" smtClean="0"/>
              <a:t>Kuehne</a:t>
            </a:r>
            <a:r>
              <a:rPr lang="en-US" sz="4000" dirty="0" smtClean="0"/>
              <a:t> et. al)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589858"/>
            <a:ext cx="5229225" cy="4650854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400" dirty="0" smtClean="0"/>
              <a:t>7000 </a:t>
            </a:r>
            <a:r>
              <a:rPr lang="en-US" sz="2400" b="1" dirty="0" smtClean="0"/>
              <a:t>manually annotated </a:t>
            </a:r>
            <a:r>
              <a:rPr lang="en-US" sz="2400" dirty="0" smtClean="0"/>
              <a:t>clips ranging from </a:t>
            </a:r>
            <a:r>
              <a:rPr lang="en-US" sz="2400" b="1" dirty="0" smtClean="0"/>
              <a:t>digitized movies </a:t>
            </a:r>
            <a:r>
              <a:rPr lang="en-US" sz="2400" dirty="0" smtClean="0"/>
              <a:t>to </a:t>
            </a:r>
            <a:r>
              <a:rPr lang="en-US" sz="2400" b="1" dirty="0" smtClean="0"/>
              <a:t>YouTube</a:t>
            </a:r>
          </a:p>
          <a:p>
            <a:pPr>
              <a:lnSpc>
                <a:spcPct val="150000"/>
              </a:lnSpc>
            </a:pPr>
            <a:r>
              <a:rPr lang="en-US" sz="2400" dirty="0" smtClean="0"/>
              <a:t>51</a:t>
            </a:r>
            <a:r>
              <a:rPr lang="en-US" sz="2400" b="1" dirty="0" smtClean="0"/>
              <a:t> </a:t>
            </a:r>
            <a:r>
              <a:rPr lang="en-US" sz="2400" b="1" dirty="0"/>
              <a:t>classes </a:t>
            </a:r>
            <a:endParaRPr lang="en-US" sz="2400" b="1" dirty="0" smtClean="0"/>
          </a:p>
          <a:p>
            <a:pPr>
              <a:lnSpc>
                <a:spcPct val="150000"/>
              </a:lnSpc>
            </a:pPr>
            <a:r>
              <a:rPr lang="en-US" sz="2400" b="1" dirty="0" smtClean="0"/>
              <a:t>Link</a:t>
            </a:r>
            <a:r>
              <a:rPr lang="en-US" sz="2400" dirty="0"/>
              <a:t>: http://serre-lab.clps.brown.edu/wp-content/uploads/2012/08/Kuehne_etal_ICCV2011.pdf</a:t>
            </a:r>
            <a:endParaRPr lang="en-US" sz="2400" b="1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854A0-C36B-4A3F-9558-7A05D4F75119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11434" t="24953" r="24581" b="23181"/>
          <a:stretch/>
        </p:blipFill>
        <p:spPr>
          <a:xfrm>
            <a:off x="5367835" y="1481851"/>
            <a:ext cx="6919415" cy="355853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TextBox 6"/>
          <p:cNvSpPr txBox="1"/>
          <p:nvPr/>
        </p:nvSpPr>
        <p:spPr>
          <a:xfrm>
            <a:off x="9042945" y="5040383"/>
            <a:ext cx="24537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(a): Body Part</a:t>
            </a:r>
          </a:p>
          <a:p>
            <a:r>
              <a:rPr lang="en-US" dirty="0" smtClean="0"/>
              <a:t>(b): Camera Motion</a:t>
            </a:r>
          </a:p>
          <a:p>
            <a:r>
              <a:rPr lang="en-US" dirty="0" smtClean="0"/>
              <a:t>(c): Camera Viewpoint </a:t>
            </a:r>
          </a:p>
          <a:p>
            <a:r>
              <a:rPr lang="en-US" dirty="0" smtClean="0"/>
              <a:t>(d): Clip Quality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0120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Branch of Sports Analytics</a:t>
            </a:r>
          </a:p>
          <a:p>
            <a:r>
              <a:rPr lang="en-US" dirty="0" smtClean="0"/>
              <a:t>Purposes</a:t>
            </a:r>
          </a:p>
          <a:p>
            <a:r>
              <a:rPr lang="en-US" dirty="0" smtClean="0"/>
              <a:t>Available Datasets</a:t>
            </a:r>
          </a:p>
          <a:p>
            <a:r>
              <a:rPr lang="en-US" dirty="0" smtClean="0"/>
              <a:t>Network Types</a:t>
            </a:r>
          </a:p>
          <a:p>
            <a:r>
              <a:rPr lang="en-US" dirty="0" smtClean="0"/>
              <a:t>Metrics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452168" y="6415344"/>
            <a:ext cx="2743200" cy="365125"/>
          </a:xfrm>
        </p:spPr>
        <p:txBody>
          <a:bodyPr/>
          <a:lstStyle/>
          <a:p>
            <a:fld id="{AA0854A0-C36B-4A3F-9558-7A05D4F75119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800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004911"/>
            <a:ext cx="10515600" cy="641010"/>
          </a:xfrm>
        </p:spPr>
        <p:txBody>
          <a:bodyPr/>
          <a:lstStyle/>
          <a:p>
            <a:r>
              <a:rPr lang="en-US" dirty="0" smtClean="0"/>
              <a:t>Common Datasets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911390"/>
            <a:ext cx="10515600" cy="3955453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400" dirty="0" err="1"/>
              <a:t>ActivityNet</a:t>
            </a:r>
            <a:r>
              <a:rPr lang="en-US" sz="2400" dirty="0"/>
              <a:t> </a:t>
            </a:r>
            <a:r>
              <a:rPr lang="en-US" sz="2400" dirty="0" smtClean="0"/>
              <a:t>200</a:t>
            </a:r>
            <a:endParaRPr lang="en-US" sz="2400" dirty="0"/>
          </a:p>
          <a:p>
            <a:pPr>
              <a:lnSpc>
                <a:spcPct val="150000"/>
              </a:lnSpc>
            </a:pPr>
            <a:r>
              <a:rPr lang="en-US" sz="2400" dirty="0"/>
              <a:t>Human Motion </a:t>
            </a:r>
            <a:r>
              <a:rPr lang="en-US" sz="2400" dirty="0" err="1"/>
              <a:t>DataBase</a:t>
            </a:r>
            <a:r>
              <a:rPr lang="en-US" sz="2400" dirty="0"/>
              <a:t> (HMDB51)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C00000"/>
                </a:solidFill>
              </a:rPr>
              <a:t>UCF101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THUMOS’15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Sports 1M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Soccer Semantic Image Dataset (SSID)</a:t>
            </a:r>
            <a:endParaRPr lang="en-US" sz="1800" dirty="0"/>
          </a:p>
          <a:p>
            <a:pPr>
              <a:lnSpc>
                <a:spcPct val="150000"/>
              </a:lnSpc>
            </a:pPr>
            <a:endParaRPr lang="en-US" sz="2400" dirty="0" smtClean="0"/>
          </a:p>
          <a:p>
            <a:pPr marL="0" indent="0">
              <a:buNone/>
            </a:pPr>
            <a:endParaRPr lang="en-US" sz="1800" dirty="0" smtClean="0"/>
          </a:p>
          <a:p>
            <a:endParaRPr lang="en-US" sz="1800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452168" y="6415344"/>
            <a:ext cx="2743200" cy="365125"/>
          </a:xfrm>
        </p:spPr>
        <p:txBody>
          <a:bodyPr/>
          <a:lstStyle/>
          <a:p>
            <a:fld id="{AA0854A0-C36B-4A3F-9558-7A05D4F75119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3308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UCF101 (</a:t>
            </a:r>
            <a:r>
              <a:rPr lang="en-US" dirty="0" err="1" smtClean="0"/>
              <a:t>Soomro</a:t>
            </a:r>
            <a:r>
              <a:rPr lang="en-US" dirty="0" smtClean="0"/>
              <a:t> et. </a:t>
            </a:r>
            <a:r>
              <a:rPr lang="en-US" dirty="0"/>
              <a:t>a</a:t>
            </a:r>
            <a:r>
              <a:rPr lang="en-US" dirty="0" smtClean="0"/>
              <a:t>l)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921570"/>
            <a:ext cx="10515600" cy="3597529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 smtClean="0"/>
              <a:t>Five main categories of action:</a:t>
            </a:r>
          </a:p>
          <a:p>
            <a:r>
              <a:rPr lang="en-US" sz="2400" b="1" dirty="0" smtClean="0"/>
              <a:t>Human-object</a:t>
            </a:r>
            <a:r>
              <a:rPr lang="en-US" sz="2400" dirty="0" smtClean="0"/>
              <a:t> interaction</a:t>
            </a:r>
          </a:p>
          <a:p>
            <a:r>
              <a:rPr lang="en-US" sz="2400" b="1" dirty="0" smtClean="0"/>
              <a:t>Body-motion</a:t>
            </a:r>
          </a:p>
          <a:p>
            <a:r>
              <a:rPr lang="en-US" sz="2400" b="1" dirty="0" smtClean="0"/>
              <a:t>Human-human</a:t>
            </a:r>
            <a:r>
              <a:rPr lang="en-US" sz="2400" dirty="0" smtClean="0"/>
              <a:t> interaction</a:t>
            </a:r>
          </a:p>
          <a:p>
            <a:r>
              <a:rPr lang="en-US" sz="2400" dirty="0" smtClean="0"/>
              <a:t>Playing </a:t>
            </a:r>
            <a:r>
              <a:rPr lang="en-US" sz="2400" b="1" dirty="0" smtClean="0"/>
              <a:t>musical instruments</a:t>
            </a:r>
          </a:p>
          <a:p>
            <a:r>
              <a:rPr lang="en-US" sz="2400" b="1" dirty="0" smtClean="0"/>
              <a:t>Sports</a:t>
            </a:r>
          </a:p>
          <a:p>
            <a:endParaRPr lang="en-US" sz="2400" b="1" dirty="0"/>
          </a:p>
          <a:p>
            <a:r>
              <a:rPr lang="en-US" sz="2400" b="1" dirty="0" smtClean="0"/>
              <a:t>Link </a:t>
            </a:r>
            <a:r>
              <a:rPr lang="en-US" sz="2400" dirty="0" smtClean="0"/>
              <a:t>: </a:t>
            </a:r>
            <a:r>
              <a:rPr lang="en-US" sz="2400" dirty="0"/>
              <a:t>http://crcv.ucf.edu/data/UCF101.php</a:t>
            </a:r>
            <a:endParaRPr lang="en-US" sz="2400" b="1" dirty="0" smtClean="0"/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854A0-C36B-4A3F-9558-7A05D4F75119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0220" y="2653652"/>
            <a:ext cx="2107543" cy="135484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8590" y="2650616"/>
            <a:ext cx="1064173" cy="135788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3134" y="4008501"/>
            <a:ext cx="2107543" cy="20381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5094" y="1192525"/>
            <a:ext cx="2703621" cy="145809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469999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004911"/>
            <a:ext cx="10515600" cy="652440"/>
          </a:xfrm>
        </p:spPr>
        <p:txBody>
          <a:bodyPr/>
          <a:lstStyle/>
          <a:p>
            <a:r>
              <a:rPr lang="en-US" dirty="0" smtClean="0"/>
              <a:t>UCF101 (</a:t>
            </a:r>
            <a:r>
              <a:rPr lang="en-US" dirty="0" err="1" smtClean="0"/>
              <a:t>Soomro</a:t>
            </a:r>
            <a:r>
              <a:rPr lang="en-US" dirty="0" smtClean="0"/>
              <a:t> et. </a:t>
            </a:r>
            <a:r>
              <a:rPr lang="en-US" dirty="0"/>
              <a:t>a</a:t>
            </a:r>
            <a:r>
              <a:rPr lang="en-US" dirty="0" smtClean="0"/>
              <a:t>l)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795430"/>
            <a:ext cx="4734910" cy="428125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400" b="1" dirty="0" smtClean="0"/>
              <a:t>101</a:t>
            </a:r>
            <a:r>
              <a:rPr lang="en-US" sz="2400" dirty="0" smtClean="0"/>
              <a:t> action </a:t>
            </a:r>
            <a:r>
              <a:rPr lang="en-US" sz="2400" b="1" dirty="0" smtClean="0"/>
              <a:t>classes</a:t>
            </a:r>
          </a:p>
          <a:p>
            <a:pPr>
              <a:lnSpc>
                <a:spcPct val="150000"/>
              </a:lnSpc>
            </a:pPr>
            <a:r>
              <a:rPr lang="en-US" sz="2400" dirty="0" smtClean="0"/>
              <a:t>Over 13k clips</a:t>
            </a:r>
          </a:p>
          <a:p>
            <a:pPr>
              <a:lnSpc>
                <a:spcPct val="150000"/>
              </a:lnSpc>
            </a:pPr>
            <a:r>
              <a:rPr lang="en-US" sz="2400" b="1" dirty="0" smtClean="0"/>
              <a:t>Unconstrained</a:t>
            </a:r>
            <a:r>
              <a:rPr lang="en-US" sz="2400" dirty="0" smtClean="0"/>
              <a:t> nature</a:t>
            </a:r>
          </a:p>
          <a:p>
            <a:pPr>
              <a:lnSpc>
                <a:spcPct val="150000"/>
              </a:lnSpc>
            </a:pPr>
            <a:r>
              <a:rPr lang="en-US" sz="2400" b="1" dirty="0" smtClean="0"/>
              <a:t>Dynamic</a:t>
            </a:r>
            <a:r>
              <a:rPr lang="en-US" sz="2400" dirty="0" smtClean="0"/>
              <a:t> background</a:t>
            </a:r>
          </a:p>
          <a:p>
            <a:pPr>
              <a:lnSpc>
                <a:spcPct val="150000"/>
              </a:lnSpc>
            </a:pPr>
            <a:r>
              <a:rPr lang="en-US" sz="2400" dirty="0" smtClean="0"/>
              <a:t>Camera </a:t>
            </a:r>
            <a:r>
              <a:rPr lang="en-US" sz="2400" b="1" dirty="0" smtClean="0"/>
              <a:t>motion </a:t>
            </a:r>
            <a:endParaRPr lang="en-US" sz="24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854A0-C36B-4A3F-9558-7A05D4F75119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54700" t="29084" r="21938" b="39649"/>
          <a:stretch/>
        </p:blipFill>
        <p:spPr>
          <a:xfrm>
            <a:off x="5946228" y="1772701"/>
            <a:ext cx="4663966" cy="3863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203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004911"/>
            <a:ext cx="10515600" cy="641010"/>
          </a:xfrm>
        </p:spPr>
        <p:txBody>
          <a:bodyPr/>
          <a:lstStyle/>
          <a:p>
            <a:r>
              <a:rPr lang="en-US" dirty="0" smtClean="0"/>
              <a:t>Common Datasets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911390"/>
            <a:ext cx="10515600" cy="3955453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400" dirty="0" err="1"/>
              <a:t>ActivityNet</a:t>
            </a:r>
            <a:r>
              <a:rPr lang="en-US" sz="2400" dirty="0"/>
              <a:t> </a:t>
            </a:r>
            <a:r>
              <a:rPr lang="en-US" sz="2400" dirty="0" smtClean="0"/>
              <a:t>200</a:t>
            </a:r>
            <a:endParaRPr lang="en-US" sz="2400" dirty="0"/>
          </a:p>
          <a:p>
            <a:pPr>
              <a:lnSpc>
                <a:spcPct val="150000"/>
              </a:lnSpc>
            </a:pPr>
            <a:r>
              <a:rPr lang="en-US" sz="2400" dirty="0"/>
              <a:t>Human Motion </a:t>
            </a:r>
            <a:r>
              <a:rPr lang="en-US" sz="2400" dirty="0" err="1"/>
              <a:t>DataBase</a:t>
            </a:r>
            <a:r>
              <a:rPr lang="en-US" sz="2400" dirty="0"/>
              <a:t> (HMDB51)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UCF101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C00000"/>
                </a:solidFill>
              </a:rPr>
              <a:t>THUMOS’15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Sports 1M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Soccer Semantic Image Dataset (SSID)</a:t>
            </a:r>
            <a:endParaRPr lang="en-US" sz="1800" dirty="0"/>
          </a:p>
          <a:p>
            <a:pPr>
              <a:lnSpc>
                <a:spcPct val="150000"/>
              </a:lnSpc>
            </a:pPr>
            <a:endParaRPr lang="en-US" sz="2400" dirty="0" smtClean="0"/>
          </a:p>
          <a:p>
            <a:pPr marL="0" indent="0">
              <a:buNone/>
            </a:pPr>
            <a:endParaRPr lang="en-US" sz="1800" dirty="0" smtClean="0"/>
          </a:p>
          <a:p>
            <a:endParaRPr lang="en-US" sz="1800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452168" y="6415344"/>
            <a:ext cx="2743200" cy="365125"/>
          </a:xfrm>
        </p:spPr>
        <p:txBody>
          <a:bodyPr/>
          <a:lstStyle/>
          <a:p>
            <a:fld id="{AA0854A0-C36B-4A3F-9558-7A05D4F75119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0019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Thumos’15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35763"/>
            <a:ext cx="10181897" cy="413641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400" b="1" dirty="0"/>
              <a:t>Training Set</a:t>
            </a:r>
            <a:r>
              <a:rPr lang="en-US" sz="2400" dirty="0"/>
              <a:t>: over 13,000 </a:t>
            </a:r>
            <a:r>
              <a:rPr lang="en-US" sz="2400" b="1" dirty="0" smtClean="0"/>
              <a:t>trimmed</a:t>
            </a:r>
            <a:r>
              <a:rPr lang="en-US" sz="2400" dirty="0" smtClean="0"/>
              <a:t> </a:t>
            </a:r>
            <a:r>
              <a:rPr lang="en-US" sz="2400" dirty="0"/>
              <a:t>videos from 101 action classes.</a:t>
            </a:r>
          </a:p>
          <a:p>
            <a:pPr>
              <a:lnSpc>
                <a:spcPct val="150000"/>
              </a:lnSpc>
            </a:pPr>
            <a:r>
              <a:rPr lang="en-US" sz="2400" b="1" dirty="0"/>
              <a:t>Validation Set</a:t>
            </a:r>
            <a:r>
              <a:rPr lang="en-US" sz="2400" dirty="0"/>
              <a:t>: Over </a:t>
            </a:r>
            <a:r>
              <a:rPr lang="en-US" sz="2400" dirty="0" smtClean="0"/>
              <a:t>2100 </a:t>
            </a:r>
            <a:r>
              <a:rPr lang="en-US" sz="2400" b="1" dirty="0" smtClean="0"/>
              <a:t>untrimmed</a:t>
            </a:r>
            <a:r>
              <a:rPr lang="en-US" sz="2400" dirty="0" smtClean="0"/>
              <a:t> </a:t>
            </a:r>
            <a:r>
              <a:rPr lang="en-US" sz="2400" dirty="0"/>
              <a:t>videos </a:t>
            </a:r>
            <a:r>
              <a:rPr lang="en-US" sz="2400" dirty="0" smtClean="0"/>
              <a:t>with annotations </a:t>
            </a:r>
            <a:r>
              <a:rPr lang="en-US" sz="2400" dirty="0"/>
              <a:t>of actions.</a:t>
            </a:r>
          </a:p>
          <a:p>
            <a:pPr>
              <a:lnSpc>
                <a:spcPct val="150000"/>
              </a:lnSpc>
            </a:pPr>
            <a:r>
              <a:rPr lang="en-US" sz="2400" b="1" dirty="0"/>
              <a:t>Background Set</a:t>
            </a:r>
            <a:r>
              <a:rPr lang="en-US" sz="2400" dirty="0"/>
              <a:t>: </a:t>
            </a:r>
            <a:r>
              <a:rPr lang="en-US" sz="2400" dirty="0" smtClean="0"/>
              <a:t>3000 </a:t>
            </a:r>
            <a:r>
              <a:rPr lang="en-US" sz="2400" dirty="0"/>
              <a:t>relevant videos </a:t>
            </a:r>
            <a:r>
              <a:rPr lang="en-US" sz="2400" b="1" dirty="0" smtClean="0"/>
              <a:t>not</a:t>
            </a:r>
            <a:r>
              <a:rPr lang="en-US" sz="2400" dirty="0" smtClean="0"/>
              <a:t> to include </a:t>
            </a:r>
            <a:r>
              <a:rPr lang="en-US" sz="2400" dirty="0"/>
              <a:t>any instance of the 101 actions.</a:t>
            </a:r>
          </a:p>
          <a:p>
            <a:pPr>
              <a:lnSpc>
                <a:spcPct val="150000"/>
              </a:lnSpc>
            </a:pPr>
            <a:r>
              <a:rPr lang="en-US" sz="2400" b="1" dirty="0"/>
              <a:t>Test Set</a:t>
            </a:r>
            <a:r>
              <a:rPr lang="en-US" sz="2400" dirty="0"/>
              <a:t>: Over 5600 </a:t>
            </a:r>
            <a:r>
              <a:rPr lang="en-US" sz="2400" b="1" dirty="0" smtClean="0"/>
              <a:t>untrimmed</a:t>
            </a:r>
            <a:r>
              <a:rPr lang="en-US" sz="2400" dirty="0" smtClean="0"/>
              <a:t> </a:t>
            </a:r>
            <a:r>
              <a:rPr lang="en-US" sz="2400" dirty="0"/>
              <a:t>videos </a:t>
            </a:r>
            <a:r>
              <a:rPr lang="en-US" sz="2400" dirty="0" smtClean="0"/>
              <a:t>with </a:t>
            </a:r>
            <a:r>
              <a:rPr lang="en-US" sz="2400" b="1" dirty="0"/>
              <a:t>ground truth</a:t>
            </a:r>
            <a:r>
              <a:rPr lang="en-US" sz="240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en-US" sz="2400" b="1" dirty="0" smtClean="0"/>
              <a:t>Link</a:t>
            </a:r>
            <a:r>
              <a:rPr lang="en-US" sz="2400" dirty="0"/>
              <a:t>: http://www.thumos.info/home.html</a:t>
            </a:r>
          </a:p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854A0-C36B-4A3F-9558-7A05D4F75119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432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004911"/>
            <a:ext cx="10515600" cy="641010"/>
          </a:xfrm>
        </p:spPr>
        <p:txBody>
          <a:bodyPr/>
          <a:lstStyle/>
          <a:p>
            <a:r>
              <a:rPr lang="en-US" dirty="0" smtClean="0"/>
              <a:t>Common Datasets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911390"/>
            <a:ext cx="10515600" cy="3955453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400" dirty="0" err="1"/>
              <a:t>ActivityNet</a:t>
            </a:r>
            <a:r>
              <a:rPr lang="en-US" sz="2400" dirty="0"/>
              <a:t> </a:t>
            </a:r>
            <a:r>
              <a:rPr lang="en-US" sz="2400" dirty="0" smtClean="0"/>
              <a:t>200</a:t>
            </a:r>
            <a:endParaRPr lang="en-US" sz="2400" dirty="0"/>
          </a:p>
          <a:p>
            <a:pPr>
              <a:lnSpc>
                <a:spcPct val="150000"/>
              </a:lnSpc>
            </a:pPr>
            <a:r>
              <a:rPr lang="en-US" sz="2400" dirty="0"/>
              <a:t>Human Motion </a:t>
            </a:r>
            <a:r>
              <a:rPr lang="en-US" sz="2400" dirty="0" err="1"/>
              <a:t>DataBase</a:t>
            </a:r>
            <a:r>
              <a:rPr lang="en-US" sz="2400" dirty="0"/>
              <a:t> (HMDB51)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UCF101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THUMOS’15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C00000"/>
                </a:solidFill>
              </a:rPr>
              <a:t>Sports 1M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Soccer Semantic Image Dataset (SSID)</a:t>
            </a:r>
            <a:endParaRPr lang="en-US" sz="1800" dirty="0"/>
          </a:p>
          <a:p>
            <a:pPr marL="0" indent="0">
              <a:buNone/>
            </a:pPr>
            <a:endParaRPr lang="en-US" sz="1800" dirty="0" smtClean="0"/>
          </a:p>
          <a:p>
            <a:endParaRPr lang="en-US" sz="1800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452168" y="6415344"/>
            <a:ext cx="2743200" cy="365125"/>
          </a:xfrm>
        </p:spPr>
        <p:txBody>
          <a:bodyPr/>
          <a:lstStyle/>
          <a:p>
            <a:fld id="{AA0854A0-C36B-4A3F-9558-7A05D4F75119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6968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Sports 1M (</a:t>
            </a:r>
            <a:r>
              <a:rPr lang="en-US" dirty="0" err="1" smtClean="0"/>
              <a:t>Karpathy</a:t>
            </a:r>
            <a:r>
              <a:rPr lang="en-US" dirty="0" smtClean="0"/>
              <a:t> et. </a:t>
            </a:r>
            <a:r>
              <a:rPr lang="en-US" dirty="0"/>
              <a:t>a</a:t>
            </a:r>
            <a:r>
              <a:rPr lang="en-US" dirty="0" smtClean="0"/>
              <a:t>l)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53489"/>
            <a:ext cx="10515600" cy="3597529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400" dirty="0" smtClean="0"/>
              <a:t>More than </a:t>
            </a:r>
            <a:r>
              <a:rPr lang="en-US" sz="2400" b="1" dirty="0" smtClean="0"/>
              <a:t>one million </a:t>
            </a:r>
            <a:r>
              <a:rPr lang="en-US" sz="2400" dirty="0" smtClean="0"/>
              <a:t>sports videos</a:t>
            </a:r>
          </a:p>
          <a:p>
            <a:pPr>
              <a:lnSpc>
                <a:spcPct val="150000"/>
              </a:lnSpc>
            </a:pPr>
            <a:r>
              <a:rPr lang="en-US" sz="2400" b="1" dirty="0" smtClean="0"/>
              <a:t>487</a:t>
            </a:r>
            <a:r>
              <a:rPr lang="en-US" sz="2400" dirty="0" smtClean="0"/>
              <a:t> sports classes</a:t>
            </a:r>
          </a:p>
          <a:p>
            <a:pPr>
              <a:lnSpc>
                <a:spcPct val="150000"/>
              </a:lnSpc>
            </a:pPr>
            <a:r>
              <a:rPr lang="en-US" sz="2400" b="1" dirty="0" smtClean="0"/>
              <a:t>1000-3000</a:t>
            </a:r>
            <a:r>
              <a:rPr lang="en-US" sz="2400" dirty="0" smtClean="0"/>
              <a:t> videos per class</a:t>
            </a:r>
          </a:p>
          <a:p>
            <a:pPr>
              <a:lnSpc>
                <a:spcPct val="150000"/>
              </a:lnSpc>
            </a:pPr>
            <a:r>
              <a:rPr lang="en-US" sz="2400" dirty="0" smtClean="0"/>
              <a:t>5% annotated with </a:t>
            </a:r>
            <a:r>
              <a:rPr lang="en-US" sz="2400" b="1" dirty="0" smtClean="0"/>
              <a:t>more than one class</a:t>
            </a:r>
          </a:p>
          <a:p>
            <a:pPr>
              <a:lnSpc>
                <a:spcPct val="150000"/>
              </a:lnSpc>
            </a:pPr>
            <a:r>
              <a:rPr lang="en-US" sz="2400" b="1" dirty="0" smtClean="0"/>
              <a:t>Link</a:t>
            </a:r>
            <a:r>
              <a:rPr lang="en-US" sz="2400" dirty="0" smtClean="0"/>
              <a:t> to </a:t>
            </a:r>
            <a:r>
              <a:rPr lang="en-US" sz="2400" dirty="0"/>
              <a:t>the paper: http://cs.stanford.edu/people/karpathy/deepvideo/index.html</a:t>
            </a:r>
            <a:endParaRPr lang="en-US" sz="2400" dirty="0" smtClean="0"/>
          </a:p>
          <a:p>
            <a:pPr>
              <a:lnSpc>
                <a:spcPct val="150000"/>
              </a:lnSpc>
            </a:pPr>
            <a:endParaRPr lang="en-US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854A0-C36B-4A3F-9558-7A05D4F75119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244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004911"/>
            <a:ext cx="10515600" cy="641010"/>
          </a:xfrm>
        </p:spPr>
        <p:txBody>
          <a:bodyPr/>
          <a:lstStyle/>
          <a:p>
            <a:r>
              <a:rPr lang="en-US" dirty="0" smtClean="0"/>
              <a:t>Common Datasets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911390"/>
            <a:ext cx="10515600" cy="3955453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400" dirty="0" err="1"/>
              <a:t>ActivityNet</a:t>
            </a:r>
            <a:r>
              <a:rPr lang="en-US" sz="2400" dirty="0"/>
              <a:t> </a:t>
            </a:r>
            <a:r>
              <a:rPr lang="en-US" sz="2400" dirty="0" smtClean="0"/>
              <a:t>200</a:t>
            </a:r>
            <a:endParaRPr lang="en-US" sz="2400" dirty="0"/>
          </a:p>
          <a:p>
            <a:pPr>
              <a:lnSpc>
                <a:spcPct val="150000"/>
              </a:lnSpc>
            </a:pPr>
            <a:r>
              <a:rPr lang="en-US" sz="2400" dirty="0"/>
              <a:t>Human Motion </a:t>
            </a:r>
            <a:r>
              <a:rPr lang="en-US" sz="2400" dirty="0" err="1"/>
              <a:t>DataBase</a:t>
            </a:r>
            <a:r>
              <a:rPr lang="en-US" sz="2400" dirty="0"/>
              <a:t> (HMDB51)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UCF101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THUMOS’15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Sports 1M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C00000"/>
                </a:solidFill>
              </a:rPr>
              <a:t>Soccer Semantic Image Dataset (SSID)</a:t>
            </a:r>
            <a:endParaRPr lang="en-US" sz="1800" dirty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en-US" sz="1800" dirty="0" smtClean="0"/>
          </a:p>
          <a:p>
            <a:endParaRPr lang="en-US" sz="1800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452168" y="6415344"/>
            <a:ext cx="2743200" cy="365125"/>
          </a:xfrm>
        </p:spPr>
        <p:txBody>
          <a:bodyPr/>
          <a:lstStyle/>
          <a:p>
            <a:fld id="{AA0854A0-C36B-4A3F-9558-7A05D4F75119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6926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004910"/>
            <a:ext cx="10515600" cy="852465"/>
          </a:xfrm>
        </p:spPr>
        <p:txBody>
          <a:bodyPr/>
          <a:lstStyle/>
          <a:p>
            <a:r>
              <a:rPr lang="en-US" dirty="0" smtClean="0"/>
              <a:t>Soccer Semantic Image Dataset (Jiang et. Al)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854A0-C36B-4A3F-9558-7A05D4F75119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838200" y="2314575"/>
            <a:ext cx="1046797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 smtClean="0"/>
              <a:t>Nine</a:t>
            </a:r>
            <a:r>
              <a:rPr lang="en-US" sz="2400" dirty="0" smtClean="0"/>
              <a:t> different </a:t>
            </a:r>
            <a:r>
              <a:rPr lang="en-US" sz="2400" b="1" dirty="0" smtClean="0"/>
              <a:t>classes of images </a:t>
            </a:r>
            <a:r>
              <a:rPr lang="en-US" sz="2400" dirty="0" smtClean="0"/>
              <a:t>based on </a:t>
            </a:r>
            <a:r>
              <a:rPr lang="en-US" sz="2400" b="1" dirty="0" smtClean="0"/>
              <a:t>sematic view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 smtClean="0"/>
              <a:t>Specific</a:t>
            </a:r>
            <a:r>
              <a:rPr lang="en-US" sz="2400" dirty="0" smtClean="0"/>
              <a:t> for soccer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/>
              <a:t>Consists of </a:t>
            </a:r>
            <a:r>
              <a:rPr lang="en-US" sz="2400" b="1" dirty="0" smtClean="0"/>
              <a:t>30 match videos</a:t>
            </a:r>
            <a:endParaRPr lang="en-US" sz="2400" dirty="0" smtClean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 smtClean="0"/>
              <a:t>Link </a:t>
            </a:r>
            <a:r>
              <a:rPr lang="en-US" sz="2400" dirty="0" smtClean="0"/>
              <a:t>to </a:t>
            </a:r>
            <a:r>
              <a:rPr lang="en-US" sz="2400" dirty="0"/>
              <a:t>the paper: http://ieeexplore.ieee.org/abstract/document/7814641/</a:t>
            </a: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330573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9452168" y="6415344"/>
            <a:ext cx="2743200" cy="365125"/>
          </a:xfrm>
        </p:spPr>
        <p:txBody>
          <a:bodyPr/>
          <a:lstStyle/>
          <a:p>
            <a:fld id="{AA0854A0-C36B-4A3F-9558-7A05D4F75119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53489"/>
            <a:ext cx="10515600" cy="3713354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endParaRPr lang="en-US" sz="2400" b="1" dirty="0" smtClean="0"/>
          </a:p>
          <a:p>
            <a:pPr marL="0" indent="0">
              <a:lnSpc>
                <a:spcPct val="150000"/>
              </a:lnSpc>
              <a:buNone/>
            </a:pPr>
            <a:r>
              <a:rPr lang="en-US" sz="2400" b="1" dirty="0" smtClean="0"/>
              <a:t>Larger Training Dataset</a:t>
            </a:r>
          </a:p>
          <a:p>
            <a:pPr>
              <a:lnSpc>
                <a:spcPct val="150000"/>
              </a:lnSpc>
            </a:pPr>
            <a:r>
              <a:rPr lang="en-US" sz="2400" dirty="0" smtClean="0"/>
              <a:t>30 </a:t>
            </a:r>
            <a:r>
              <a:rPr lang="en-US" sz="2400" dirty="0"/>
              <a:t>m</a:t>
            </a:r>
            <a:r>
              <a:rPr lang="en-US" sz="2400" dirty="0" smtClean="0"/>
              <a:t>atches can be deficient</a:t>
            </a:r>
          </a:p>
          <a:p>
            <a:pPr>
              <a:lnSpc>
                <a:spcPct val="150000"/>
              </a:lnSpc>
            </a:pPr>
            <a:r>
              <a:rPr lang="en-US" sz="2400" dirty="0" smtClean="0"/>
              <a:t>Skew dataset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97" r="23959"/>
          <a:stretch/>
        </p:blipFill>
        <p:spPr>
          <a:xfrm>
            <a:off x="5708843" y="2621667"/>
            <a:ext cx="5114925" cy="240324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338230" y="5076547"/>
            <a:ext cx="18561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(whoscored.com)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Soccer Semantic Image Dataset (Jiang et. Al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3848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C00000"/>
                </a:solidFill>
              </a:rPr>
              <a:t>A Branch of Sports Analytics</a:t>
            </a:r>
          </a:p>
          <a:p>
            <a:r>
              <a:rPr lang="en-US" dirty="0" smtClean="0"/>
              <a:t>Purposes</a:t>
            </a:r>
          </a:p>
          <a:p>
            <a:r>
              <a:rPr lang="en-US" dirty="0"/>
              <a:t>Available Datasets</a:t>
            </a:r>
          </a:p>
          <a:p>
            <a:r>
              <a:rPr lang="en-US" dirty="0" smtClean="0"/>
              <a:t>Network Types</a:t>
            </a:r>
          </a:p>
          <a:p>
            <a:r>
              <a:rPr lang="en-US" dirty="0" smtClean="0"/>
              <a:t>Metrics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460260" y="6415344"/>
            <a:ext cx="2743200" cy="365125"/>
          </a:xfrm>
        </p:spPr>
        <p:txBody>
          <a:bodyPr/>
          <a:lstStyle/>
          <a:p>
            <a:fld id="{AA0854A0-C36B-4A3F-9558-7A05D4F75119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319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4768" y="973168"/>
            <a:ext cx="10515600" cy="661965"/>
          </a:xfrm>
        </p:spPr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854A0-C36B-4A3F-9558-7A05D4F75119}" type="slidenum">
              <a:rPr lang="en-US" smtClean="0"/>
              <a:pPr/>
              <a:t>30</a:t>
            </a:fld>
            <a:endParaRPr lang="en-US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5819787"/>
              </p:ext>
            </p:extLst>
          </p:nvPr>
        </p:nvGraphicFramePr>
        <p:xfrm>
          <a:off x="1326107" y="1635133"/>
          <a:ext cx="9552921" cy="4481888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717129"/>
                <a:gridCol w="1253358"/>
                <a:gridCol w="1221828"/>
                <a:gridCol w="1266497"/>
                <a:gridCol w="1364703"/>
                <a:gridCol w="1364703"/>
                <a:gridCol w="1364703"/>
              </a:tblGrid>
              <a:tr h="45720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Criteria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ActivityNet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HMDB51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UCF101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THUMOS’15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Sports 1M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SSID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6982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Number</a:t>
                      </a:r>
                      <a:r>
                        <a:rPr lang="en-US" baseline="0" dirty="0" smtClean="0"/>
                        <a:t> of Classes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203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51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101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101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487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9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6982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Year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2015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2011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2012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2015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2014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2016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6982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Number</a:t>
                      </a:r>
                      <a:r>
                        <a:rPr lang="en-US" baseline="0" dirty="0" smtClean="0"/>
                        <a:t> of Videos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27k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7k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13k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23k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&gt; 1M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30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6982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Length (Video Hours)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648 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1300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26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430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NA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45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7365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Focus</a:t>
                      </a:r>
                      <a:r>
                        <a:rPr lang="en-US" baseline="0" dirty="0" smtClean="0"/>
                        <a:t> on Soccer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0000"/>
                          </a:solidFill>
                          <a:sym typeface="Wingdings" panose="05000000000000000000" pitchFamily="2" charset="2"/>
                        </a:rPr>
                        <a:t>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 smtClean="0">
                        <a:sym typeface="Wingdings" panose="05000000000000000000" pitchFamily="2" charset="2"/>
                      </a:endParaRPr>
                    </a:p>
                    <a:p>
                      <a:pPr algn="ctr"/>
                      <a:r>
                        <a:rPr lang="en-US" dirty="0" smtClean="0">
                          <a:solidFill>
                            <a:srgbClr val="FF0000"/>
                          </a:solidFill>
                          <a:sym typeface="Wingdings" panose="05000000000000000000" pitchFamily="2" charset="2"/>
                        </a:rPr>
                        <a:t></a:t>
                      </a:r>
                      <a:endParaRPr lang="en-US" dirty="0" smtClean="0">
                        <a:solidFill>
                          <a:srgbClr val="FF0000"/>
                        </a:solidFill>
                      </a:endParaRPr>
                    </a:p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0000"/>
                          </a:solidFill>
                          <a:sym typeface="Wingdings" panose="05000000000000000000" pitchFamily="2" charset="2"/>
                        </a:rPr>
                        <a:t>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0000"/>
                          </a:solidFill>
                          <a:sym typeface="Wingdings" panose="05000000000000000000" pitchFamily="2" charset="2"/>
                        </a:rPr>
                        <a:t>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0000"/>
                          </a:solidFill>
                          <a:sym typeface="Wingdings" panose="05000000000000000000" pitchFamily="2" charset="2"/>
                        </a:rPr>
                        <a:t>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B050"/>
                          </a:solidFill>
                          <a:sym typeface="Wingdings" panose="05000000000000000000" pitchFamily="2" charset="2"/>
                        </a:rPr>
                        <a:t></a:t>
                      </a:r>
                      <a:endParaRPr lang="en-US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13065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Availability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B050"/>
                          </a:solidFill>
                          <a:sym typeface="Wingdings" panose="05000000000000000000" pitchFamily="2" charset="2"/>
                        </a:rPr>
                        <a:t></a:t>
                      </a:r>
                      <a:endParaRPr lang="en-US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B050"/>
                          </a:solidFill>
                          <a:sym typeface="Wingdings" panose="05000000000000000000" pitchFamily="2" charset="2"/>
                        </a:rPr>
                        <a:t></a:t>
                      </a:r>
                      <a:endParaRPr lang="en-US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B050"/>
                          </a:solidFill>
                          <a:sym typeface="Wingdings" panose="05000000000000000000" pitchFamily="2" charset="2"/>
                        </a:rPr>
                        <a:t></a:t>
                      </a:r>
                      <a:endParaRPr lang="en-US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B050"/>
                          </a:solidFill>
                          <a:sym typeface="Wingdings" panose="05000000000000000000" pitchFamily="2" charset="2"/>
                        </a:rPr>
                        <a:t></a:t>
                      </a:r>
                      <a:endParaRPr lang="en-US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B050"/>
                          </a:solidFill>
                          <a:sym typeface="Wingdings" panose="05000000000000000000" pitchFamily="2" charset="2"/>
                        </a:rPr>
                        <a:t></a:t>
                      </a:r>
                      <a:endParaRPr lang="en-US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0000"/>
                          </a:solidFill>
                          <a:sym typeface="Wingdings" panose="05000000000000000000" pitchFamily="2" charset="2"/>
                        </a:rPr>
                        <a:t>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54193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004910"/>
            <a:ext cx="10515600" cy="681015"/>
          </a:xfrm>
        </p:spPr>
        <p:txBody>
          <a:bodyPr/>
          <a:lstStyle/>
          <a:p>
            <a:r>
              <a:rPr lang="en-US" dirty="0" smtClean="0"/>
              <a:t>Verdict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251870"/>
            <a:ext cx="4667250" cy="3597529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400" dirty="0" smtClean="0"/>
              <a:t>Need for a </a:t>
            </a:r>
            <a:r>
              <a:rPr lang="en-US" sz="2400" b="1" dirty="0" smtClean="0"/>
              <a:t>soccer specific </a:t>
            </a:r>
            <a:r>
              <a:rPr lang="en-US" sz="2400" dirty="0" smtClean="0"/>
              <a:t>dataset</a:t>
            </a:r>
          </a:p>
          <a:p>
            <a:pPr>
              <a:lnSpc>
                <a:spcPct val="150000"/>
              </a:lnSpc>
            </a:pPr>
            <a:r>
              <a:rPr lang="en-US" sz="2400" dirty="0" smtClean="0"/>
              <a:t>Need for a </a:t>
            </a:r>
            <a:r>
              <a:rPr lang="en-US" sz="2400" b="1" dirty="0" smtClean="0"/>
              <a:t>sufficient</a:t>
            </a:r>
            <a:r>
              <a:rPr lang="en-US" sz="2400" dirty="0" smtClean="0"/>
              <a:t> number of training and testing videos</a:t>
            </a:r>
          </a:p>
          <a:p>
            <a:pPr>
              <a:lnSpc>
                <a:spcPct val="150000"/>
              </a:lnSpc>
            </a:pPr>
            <a:r>
              <a:rPr lang="en-US" sz="2400" dirty="0" smtClean="0"/>
              <a:t>Focus on </a:t>
            </a:r>
            <a:r>
              <a:rPr lang="en-US" sz="2400" b="1" dirty="0" smtClean="0"/>
              <a:t>events </a:t>
            </a:r>
            <a:r>
              <a:rPr lang="en-US" sz="2400" dirty="0" smtClean="0"/>
              <a:t>in soccer videos</a:t>
            </a:r>
            <a:endParaRPr lang="en-US" sz="24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854A0-C36B-4A3F-9558-7A05D4F75119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5" name="Right Arrow 4"/>
          <p:cNvSpPr/>
          <p:nvPr/>
        </p:nvSpPr>
        <p:spPr>
          <a:xfrm>
            <a:off x="5510212" y="3245769"/>
            <a:ext cx="2143125" cy="402303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8201025" y="2524812"/>
            <a:ext cx="3152775" cy="1844215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8539163" y="3072468"/>
            <a:ext cx="31527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Need for our Own </a:t>
            </a:r>
            <a:r>
              <a:rPr lang="en-US" sz="2400" dirty="0">
                <a:solidFill>
                  <a:schemeClr val="bg1"/>
                </a:solidFill>
              </a:rPr>
              <a:t>C</a:t>
            </a:r>
            <a:r>
              <a:rPr lang="en-US" sz="2400" dirty="0" smtClean="0">
                <a:solidFill>
                  <a:schemeClr val="bg1"/>
                </a:solidFill>
              </a:rPr>
              <a:t>ustom </a:t>
            </a:r>
            <a:r>
              <a:rPr lang="en-US" sz="2400" dirty="0">
                <a:solidFill>
                  <a:schemeClr val="bg1"/>
                </a:solidFill>
              </a:rPr>
              <a:t>D</a:t>
            </a:r>
            <a:r>
              <a:rPr lang="en-US" sz="2400" dirty="0" smtClean="0">
                <a:solidFill>
                  <a:schemeClr val="bg1"/>
                </a:solidFill>
              </a:rPr>
              <a:t>ataset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3544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Dataset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sz="2400" dirty="0" smtClean="0"/>
              <a:t>Consists of </a:t>
            </a:r>
            <a:r>
              <a:rPr lang="en-US" sz="2400" b="1" dirty="0" smtClean="0"/>
              <a:t>171</a:t>
            </a:r>
            <a:r>
              <a:rPr lang="en-US" sz="2400" dirty="0" smtClean="0"/>
              <a:t> soccer </a:t>
            </a:r>
            <a:r>
              <a:rPr lang="en-US" sz="2400" b="1" dirty="0" smtClean="0"/>
              <a:t>games </a:t>
            </a:r>
            <a:r>
              <a:rPr lang="en-US" sz="2400" dirty="0" smtClean="0"/>
              <a:t>from </a:t>
            </a:r>
            <a:r>
              <a:rPr lang="en-US" sz="2400" b="1" dirty="0" smtClean="0"/>
              <a:t>different</a:t>
            </a:r>
            <a:r>
              <a:rPr lang="en-US" sz="2400" dirty="0" smtClean="0"/>
              <a:t> leagues and championships</a:t>
            </a:r>
            <a:endParaRPr lang="en-US" sz="2400" b="1" dirty="0" smtClean="0"/>
          </a:p>
          <a:p>
            <a:pPr>
              <a:lnSpc>
                <a:spcPct val="150000"/>
              </a:lnSpc>
            </a:pPr>
            <a:r>
              <a:rPr lang="en-US" sz="2400" b="1" dirty="0" smtClean="0"/>
              <a:t>Events annotated </a:t>
            </a:r>
            <a:r>
              <a:rPr lang="en-US" sz="2400" dirty="0" smtClean="0"/>
              <a:t>up to a </a:t>
            </a:r>
            <a:r>
              <a:rPr lang="en-US" sz="2400" b="1" dirty="0" smtClean="0"/>
              <a:t>second</a:t>
            </a:r>
            <a:r>
              <a:rPr lang="en-US" sz="2400" dirty="0" smtClean="0"/>
              <a:t> accuracy</a:t>
            </a:r>
          </a:p>
          <a:p>
            <a:pPr>
              <a:lnSpc>
                <a:spcPct val="150000"/>
              </a:lnSpc>
            </a:pPr>
            <a:r>
              <a:rPr lang="en-US" sz="2400" dirty="0" smtClean="0"/>
              <a:t>Events include but not limited to </a:t>
            </a:r>
            <a:r>
              <a:rPr lang="en-US" sz="2400" b="1" dirty="0" smtClean="0"/>
              <a:t>goal</a:t>
            </a:r>
            <a:r>
              <a:rPr lang="en-US" sz="2400" dirty="0" smtClean="0"/>
              <a:t>, </a:t>
            </a:r>
            <a:r>
              <a:rPr lang="en-US" sz="2400" b="1" dirty="0" smtClean="0"/>
              <a:t>substitutions</a:t>
            </a:r>
            <a:r>
              <a:rPr lang="en-US" sz="2400" dirty="0" smtClean="0"/>
              <a:t> and </a:t>
            </a:r>
            <a:r>
              <a:rPr lang="en-US" sz="2400" b="1" dirty="0" smtClean="0"/>
              <a:t>red</a:t>
            </a:r>
            <a:r>
              <a:rPr lang="en-US" sz="2400" dirty="0" smtClean="0"/>
              <a:t>/</a:t>
            </a:r>
            <a:r>
              <a:rPr lang="en-US" sz="2400" b="1" dirty="0" smtClean="0"/>
              <a:t>yellow</a:t>
            </a:r>
            <a:r>
              <a:rPr lang="en-US" sz="2400" dirty="0" smtClean="0"/>
              <a:t> cards</a:t>
            </a:r>
          </a:p>
          <a:p>
            <a:pPr>
              <a:lnSpc>
                <a:spcPct val="150000"/>
              </a:lnSpc>
            </a:pPr>
            <a:r>
              <a:rPr lang="en-US" sz="2400" b="1" dirty="0" smtClean="0"/>
              <a:t>All</a:t>
            </a:r>
            <a:r>
              <a:rPr lang="en-US" sz="2400" dirty="0" smtClean="0"/>
              <a:t> the videos are </a:t>
            </a:r>
            <a:r>
              <a:rPr lang="en-US" sz="2400" b="1" dirty="0" smtClean="0"/>
              <a:t>HD</a:t>
            </a:r>
            <a:r>
              <a:rPr lang="en-US" sz="2400" dirty="0" smtClean="0"/>
              <a:t> (720p or 1080p)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854A0-C36B-4A3F-9558-7A05D4F75119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249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4768" y="973168"/>
            <a:ext cx="10515600" cy="661965"/>
          </a:xfrm>
        </p:spPr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854A0-C36B-4A3F-9558-7A05D4F75119}" type="slidenum">
              <a:rPr lang="en-US" smtClean="0"/>
              <a:pPr/>
              <a:t>33</a:t>
            </a:fld>
            <a:endParaRPr lang="en-US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7651037"/>
              </p:ext>
            </p:extLst>
          </p:nvPr>
        </p:nvGraphicFramePr>
        <p:xfrm>
          <a:off x="844768" y="1789895"/>
          <a:ext cx="10917624" cy="4253688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717129"/>
                <a:gridCol w="1253358"/>
                <a:gridCol w="1221828"/>
                <a:gridCol w="1266497"/>
                <a:gridCol w="1364703"/>
                <a:gridCol w="1364703"/>
                <a:gridCol w="1364703"/>
                <a:gridCol w="1364703"/>
              </a:tblGrid>
              <a:tr h="46508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Criteria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ActivityNet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HMDB51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UCF101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THUMOS’15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Sports 1M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SSID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Our</a:t>
                      </a:r>
                      <a:r>
                        <a:rPr lang="en-US" baseline="0" dirty="0" smtClean="0"/>
                        <a:t> Dataset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6982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Number</a:t>
                      </a:r>
                      <a:r>
                        <a:rPr lang="en-US" baseline="0" dirty="0" smtClean="0"/>
                        <a:t> of Classes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203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51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101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101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487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(Slide 29)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6982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Year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2015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2011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2012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2015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2014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2016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2017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6982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Number</a:t>
                      </a:r>
                      <a:r>
                        <a:rPr lang="en-US" baseline="0" dirty="0" smtClean="0"/>
                        <a:t> of Videos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27k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7k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13k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23k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&gt; 1M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30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342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6982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Length (Video Hours)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648 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1300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26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430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NA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45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256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6982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Focus</a:t>
                      </a:r>
                      <a:r>
                        <a:rPr lang="en-US" baseline="0" dirty="0" smtClean="0"/>
                        <a:t> on Soccer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0000"/>
                          </a:solidFill>
                          <a:sym typeface="Wingdings" panose="05000000000000000000" pitchFamily="2" charset="2"/>
                        </a:rPr>
                        <a:t>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0000"/>
                          </a:solidFill>
                          <a:sym typeface="Wingdings" panose="05000000000000000000" pitchFamily="2" charset="2"/>
                        </a:rPr>
                        <a:t>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0000"/>
                          </a:solidFill>
                          <a:sym typeface="Wingdings" panose="05000000000000000000" pitchFamily="2" charset="2"/>
                        </a:rPr>
                        <a:t>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0000"/>
                          </a:solidFill>
                          <a:sym typeface="Wingdings" panose="05000000000000000000" pitchFamily="2" charset="2"/>
                        </a:rPr>
                        <a:t>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0000"/>
                          </a:solidFill>
                          <a:sym typeface="Wingdings" panose="05000000000000000000" pitchFamily="2" charset="2"/>
                        </a:rPr>
                        <a:t>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B050"/>
                          </a:solidFill>
                          <a:sym typeface="Wingdings" panose="05000000000000000000" pitchFamily="2" charset="2"/>
                        </a:rPr>
                        <a:t></a:t>
                      </a:r>
                      <a:endParaRPr lang="en-US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B050"/>
                          </a:solidFill>
                          <a:sym typeface="Wingdings" panose="05000000000000000000" pitchFamily="2" charset="2"/>
                        </a:rPr>
                        <a:t></a:t>
                      </a:r>
                      <a:endParaRPr lang="en-US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6982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Availability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B050"/>
                          </a:solidFill>
                          <a:sym typeface="Wingdings" panose="05000000000000000000" pitchFamily="2" charset="2"/>
                        </a:rPr>
                        <a:t></a:t>
                      </a:r>
                      <a:endParaRPr lang="en-US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 smtClean="0">
                        <a:sym typeface="Wingdings" panose="05000000000000000000" pitchFamily="2" charset="2"/>
                      </a:endParaRPr>
                    </a:p>
                    <a:p>
                      <a:pPr algn="ctr"/>
                      <a:r>
                        <a:rPr lang="en-US" dirty="0" smtClean="0">
                          <a:solidFill>
                            <a:srgbClr val="00B050"/>
                          </a:solidFill>
                          <a:sym typeface="Wingdings" panose="05000000000000000000" pitchFamily="2" charset="2"/>
                        </a:rPr>
                        <a:t></a:t>
                      </a:r>
                      <a:endParaRPr lang="en-US" dirty="0" smtClean="0">
                        <a:solidFill>
                          <a:srgbClr val="00B050"/>
                        </a:solidFill>
                      </a:endParaRPr>
                    </a:p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B050"/>
                          </a:solidFill>
                          <a:sym typeface="Wingdings" panose="05000000000000000000" pitchFamily="2" charset="2"/>
                        </a:rPr>
                        <a:t></a:t>
                      </a:r>
                      <a:endParaRPr lang="en-US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B050"/>
                          </a:solidFill>
                          <a:sym typeface="Wingdings" panose="05000000000000000000" pitchFamily="2" charset="2"/>
                        </a:rPr>
                        <a:t></a:t>
                      </a:r>
                      <a:endParaRPr lang="en-US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B050"/>
                          </a:solidFill>
                          <a:sym typeface="Wingdings" panose="05000000000000000000" pitchFamily="2" charset="2"/>
                        </a:rPr>
                        <a:t></a:t>
                      </a:r>
                      <a:endParaRPr lang="en-US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0000"/>
                          </a:solidFill>
                          <a:sym typeface="Wingdings" panose="05000000000000000000" pitchFamily="2" charset="2"/>
                        </a:rPr>
                        <a:t>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 smtClean="0">
                        <a:sym typeface="Wingdings" panose="05000000000000000000" pitchFamily="2" charset="2"/>
                      </a:endParaRPr>
                    </a:p>
                    <a:p>
                      <a:pPr algn="ctr"/>
                      <a:r>
                        <a:rPr lang="en-US" dirty="0" smtClean="0">
                          <a:solidFill>
                            <a:srgbClr val="00B050"/>
                          </a:solidFill>
                          <a:sym typeface="Wingdings" panose="05000000000000000000" pitchFamily="2" charset="2"/>
                        </a:rPr>
                        <a:t></a:t>
                      </a:r>
                      <a:endParaRPr lang="en-US" dirty="0" smtClean="0">
                        <a:solidFill>
                          <a:srgbClr val="00B050"/>
                        </a:solidFill>
                      </a:endParaRPr>
                    </a:p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6" name="Rounded Rectangle 5"/>
          <p:cNvSpPr/>
          <p:nvPr/>
        </p:nvSpPr>
        <p:spPr>
          <a:xfrm>
            <a:off x="10315905" y="1701938"/>
            <a:ext cx="1505607" cy="4429601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653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Branch of Sports Analytics</a:t>
            </a:r>
          </a:p>
          <a:p>
            <a:r>
              <a:rPr lang="en-US" dirty="0" smtClean="0"/>
              <a:t>Game Summarization Vs Tactical Analysis</a:t>
            </a:r>
          </a:p>
          <a:p>
            <a:r>
              <a:rPr lang="en-US" dirty="0" smtClean="0"/>
              <a:t>Dataset Nature in </a:t>
            </a:r>
            <a:r>
              <a:rPr lang="en-US" dirty="0"/>
              <a:t>S</a:t>
            </a:r>
            <a:r>
              <a:rPr lang="en-US" dirty="0" smtClean="0"/>
              <a:t>ystem Construction</a:t>
            </a:r>
          </a:p>
          <a:p>
            <a:r>
              <a:rPr lang="en-US" dirty="0" smtClean="0">
                <a:solidFill>
                  <a:srgbClr val="C00000"/>
                </a:solidFill>
              </a:rPr>
              <a:t>Network Types</a:t>
            </a:r>
          </a:p>
          <a:p>
            <a:r>
              <a:rPr lang="en-US" dirty="0" smtClean="0"/>
              <a:t>Scoring and Evaluation Metrics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452168" y="6415344"/>
            <a:ext cx="2743200" cy="365125"/>
          </a:xfrm>
        </p:spPr>
        <p:txBody>
          <a:bodyPr/>
          <a:lstStyle/>
          <a:p>
            <a:fld id="{AA0854A0-C36B-4A3F-9558-7A05D4F75119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177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004910"/>
            <a:ext cx="10515600" cy="833221"/>
          </a:xfrm>
        </p:spPr>
        <p:txBody>
          <a:bodyPr/>
          <a:lstStyle/>
          <a:p>
            <a:r>
              <a:rPr lang="en-US" dirty="0"/>
              <a:t>Network </a:t>
            </a:r>
            <a:r>
              <a:rPr lang="en-US" dirty="0" smtClean="0"/>
              <a:t>Types – Related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019869"/>
            <a:ext cx="10515600" cy="3731150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sz="2400" dirty="0" err="1" smtClean="0"/>
              <a:t>Ekin</a:t>
            </a:r>
            <a:r>
              <a:rPr lang="en-US" sz="2400" dirty="0" smtClean="0"/>
              <a:t> et al. : A </a:t>
            </a:r>
            <a:r>
              <a:rPr lang="en-US" sz="2400" b="1" dirty="0" smtClean="0"/>
              <a:t>cornerstone</a:t>
            </a:r>
            <a:r>
              <a:rPr lang="en-US" sz="2400" dirty="0" smtClean="0"/>
              <a:t> work in  Soccer Analytics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400" dirty="0" smtClean="0"/>
              <a:t>Shots must be classified!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854A0-C36B-4A3F-9558-7A05D4F75119}" type="slidenum">
              <a:rPr lang="en-US" smtClean="0"/>
              <a:pPr/>
              <a:t>35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9" t="1338" r="5147" b="4158"/>
          <a:stretch/>
        </p:blipFill>
        <p:spPr>
          <a:xfrm>
            <a:off x="8571846" y="2011239"/>
            <a:ext cx="2781954" cy="393478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976" t="50490" r="-568" b="7595"/>
          <a:stretch/>
        </p:blipFill>
        <p:spPr>
          <a:xfrm>
            <a:off x="6162590" y="4487030"/>
            <a:ext cx="2131306" cy="145899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47" t="614" r="50523" b="72145"/>
          <a:stretch/>
        </p:blipFill>
        <p:spPr>
          <a:xfrm>
            <a:off x="6162590" y="3028040"/>
            <a:ext cx="2106093" cy="145899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597" b="4620"/>
          <a:stretch/>
        </p:blipFill>
        <p:spPr>
          <a:xfrm>
            <a:off x="838200" y="4440595"/>
            <a:ext cx="4240978" cy="154992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867"/>
          <a:stretch/>
        </p:blipFill>
        <p:spPr>
          <a:xfrm>
            <a:off x="835214" y="2978495"/>
            <a:ext cx="4243964" cy="146210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835214" y="5990524"/>
            <a:ext cx="19195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(</a:t>
            </a:r>
            <a:r>
              <a:rPr lang="en-US" dirty="0" err="1" smtClean="0"/>
              <a:t>Ekin</a:t>
            </a:r>
            <a:r>
              <a:rPr lang="en-US" dirty="0" smtClean="0"/>
              <a:t> </a:t>
            </a:r>
            <a:r>
              <a:rPr lang="en-US" dirty="0"/>
              <a:t> </a:t>
            </a:r>
            <a:r>
              <a:rPr lang="en-US" dirty="0" smtClean="0"/>
              <a:t>et al. </a:t>
            </a:r>
            <a:r>
              <a:rPr lang="en-US" dirty="0"/>
              <a:t>, </a:t>
            </a:r>
            <a:r>
              <a:rPr lang="en-US" dirty="0" smtClean="0"/>
              <a:t>2003)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 rot="5400000">
            <a:off x="150027" y="3603647"/>
            <a:ext cx="9084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Mid Shot</a:t>
            </a:r>
            <a:endParaRPr lang="en-US" sz="1400" dirty="0"/>
          </a:p>
        </p:txBody>
      </p:sp>
      <p:sp>
        <p:nvSpPr>
          <p:cNvPr id="14" name="TextBox 13"/>
          <p:cNvSpPr txBox="1"/>
          <p:nvPr/>
        </p:nvSpPr>
        <p:spPr>
          <a:xfrm>
            <a:off x="6535932" y="2716885"/>
            <a:ext cx="138462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Frame Segmentation</a:t>
            </a:r>
            <a:endParaRPr lang="en-US" sz="1100" dirty="0"/>
          </a:p>
        </p:txBody>
      </p:sp>
      <p:sp>
        <p:nvSpPr>
          <p:cNvPr id="15" name="TextBox 14"/>
          <p:cNvSpPr txBox="1"/>
          <p:nvPr/>
        </p:nvSpPr>
        <p:spPr>
          <a:xfrm>
            <a:off x="6713226" y="5990598"/>
            <a:ext cx="10048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Line Detection</a:t>
            </a:r>
            <a:endParaRPr lang="en-US" sz="1100" dirty="0"/>
          </a:p>
        </p:txBody>
      </p:sp>
      <p:sp>
        <p:nvSpPr>
          <p:cNvPr id="9" name="TextBox 8"/>
          <p:cNvSpPr txBox="1"/>
          <p:nvPr/>
        </p:nvSpPr>
        <p:spPr>
          <a:xfrm>
            <a:off x="0" y="6342195"/>
            <a:ext cx="115157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chemeClr val="bg1"/>
                </a:solidFill>
              </a:rPr>
              <a:t>Ekin</a:t>
            </a:r>
            <a:r>
              <a:rPr lang="en-US" sz="1600" dirty="0">
                <a:solidFill>
                  <a:schemeClr val="bg1"/>
                </a:solidFill>
              </a:rPr>
              <a:t>, </a:t>
            </a:r>
            <a:r>
              <a:rPr lang="en-US" sz="1600" dirty="0" err="1">
                <a:solidFill>
                  <a:schemeClr val="bg1"/>
                </a:solidFill>
              </a:rPr>
              <a:t>Ahmet</a:t>
            </a:r>
            <a:r>
              <a:rPr lang="en-US" sz="1600" dirty="0">
                <a:solidFill>
                  <a:schemeClr val="bg1"/>
                </a:solidFill>
              </a:rPr>
              <a:t>, A. Murat </a:t>
            </a:r>
            <a:r>
              <a:rPr lang="en-US" sz="1600" dirty="0" err="1">
                <a:solidFill>
                  <a:schemeClr val="bg1"/>
                </a:solidFill>
              </a:rPr>
              <a:t>Tekalp</a:t>
            </a:r>
            <a:r>
              <a:rPr lang="en-US" sz="1600" dirty="0">
                <a:solidFill>
                  <a:schemeClr val="bg1"/>
                </a:solidFill>
              </a:rPr>
              <a:t>, and Rajiv </a:t>
            </a:r>
            <a:r>
              <a:rPr lang="en-US" sz="1600" dirty="0" err="1">
                <a:solidFill>
                  <a:schemeClr val="bg1"/>
                </a:solidFill>
              </a:rPr>
              <a:t>Mehrotra</a:t>
            </a:r>
            <a:r>
              <a:rPr lang="en-US" sz="1600" dirty="0">
                <a:solidFill>
                  <a:schemeClr val="bg1"/>
                </a:solidFill>
              </a:rPr>
              <a:t>. "Automatic soccer video analysis and summarization." IEEE Transactions on Image processing 12.7 (2003): 796-807.</a:t>
            </a:r>
          </a:p>
        </p:txBody>
      </p:sp>
      <p:sp>
        <p:nvSpPr>
          <p:cNvPr id="16" name="TextBox 15"/>
          <p:cNvSpPr txBox="1"/>
          <p:nvPr/>
        </p:nvSpPr>
        <p:spPr>
          <a:xfrm rot="5400000">
            <a:off x="4721237" y="3603647"/>
            <a:ext cx="11837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Penalty Shot</a:t>
            </a:r>
            <a:endParaRPr lang="en-US" sz="1400" dirty="0"/>
          </a:p>
        </p:txBody>
      </p:sp>
      <p:sp>
        <p:nvSpPr>
          <p:cNvPr id="17" name="TextBox 16"/>
          <p:cNvSpPr txBox="1"/>
          <p:nvPr/>
        </p:nvSpPr>
        <p:spPr>
          <a:xfrm rot="5400000">
            <a:off x="4791263" y="5061670"/>
            <a:ext cx="10436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Crowd Shot</a:t>
            </a:r>
            <a:endParaRPr lang="en-US" sz="1400" dirty="0"/>
          </a:p>
        </p:txBody>
      </p:sp>
      <p:sp>
        <p:nvSpPr>
          <p:cNvPr id="18" name="TextBox 17"/>
          <p:cNvSpPr txBox="1"/>
          <p:nvPr/>
        </p:nvSpPr>
        <p:spPr>
          <a:xfrm rot="5400000">
            <a:off x="12402" y="5061670"/>
            <a:ext cx="11837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Player</a:t>
            </a:r>
            <a:r>
              <a:rPr lang="en-US" sz="1400" dirty="0" smtClean="0"/>
              <a:t> Shot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553275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004910"/>
            <a:ext cx="10515600" cy="693261"/>
          </a:xfrm>
        </p:spPr>
        <p:txBody>
          <a:bodyPr/>
          <a:lstStyle/>
          <a:p>
            <a:r>
              <a:rPr lang="en-US" dirty="0" smtClean="0"/>
              <a:t>Network Types – Related Work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9452168" y="6415344"/>
            <a:ext cx="2743200" cy="365125"/>
          </a:xfrm>
        </p:spPr>
        <p:txBody>
          <a:bodyPr/>
          <a:lstStyle/>
          <a:p>
            <a:fld id="{AA0854A0-C36B-4A3F-9558-7A05D4F75119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53490"/>
            <a:ext cx="10515600" cy="3713354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Several focuses between architectures:</a:t>
            </a:r>
          </a:p>
          <a:p>
            <a:pPr>
              <a:lnSpc>
                <a:spcPct val="100000"/>
              </a:lnSpc>
            </a:pPr>
            <a:r>
              <a:rPr lang="en-US" sz="2400" dirty="0" smtClean="0"/>
              <a:t>Deeper </a:t>
            </a:r>
            <a:r>
              <a:rPr lang="en-US" sz="2400" b="1" dirty="0" smtClean="0"/>
              <a:t>context</a:t>
            </a:r>
            <a:endParaRPr lang="en-US" sz="2400" dirty="0" smtClean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9422" y="2717011"/>
            <a:ext cx="5773155" cy="314983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510318" y="5866844"/>
            <a:ext cx="18866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(</a:t>
            </a:r>
            <a:r>
              <a:rPr lang="en-US" dirty="0" err="1" smtClean="0"/>
              <a:t>Ren</a:t>
            </a:r>
            <a:r>
              <a:rPr lang="en-US" dirty="0" smtClean="0"/>
              <a:t> </a:t>
            </a:r>
            <a:r>
              <a:rPr lang="en-US" dirty="0"/>
              <a:t> </a:t>
            </a:r>
            <a:r>
              <a:rPr lang="en-US" dirty="0" smtClean="0"/>
              <a:t>et al. </a:t>
            </a:r>
            <a:r>
              <a:rPr lang="en-US" dirty="0"/>
              <a:t>, </a:t>
            </a:r>
            <a:r>
              <a:rPr lang="en-US" dirty="0" smtClean="0"/>
              <a:t>2005)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0" y="6342195"/>
            <a:ext cx="115157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chemeClr val="bg1"/>
                </a:solidFill>
              </a:rPr>
              <a:t>Ren</a:t>
            </a:r>
            <a:r>
              <a:rPr lang="en-US" sz="1600" dirty="0">
                <a:solidFill>
                  <a:schemeClr val="bg1"/>
                </a:solidFill>
              </a:rPr>
              <a:t>, </a:t>
            </a:r>
            <a:r>
              <a:rPr lang="en-US" sz="1600" dirty="0" err="1">
                <a:solidFill>
                  <a:schemeClr val="bg1"/>
                </a:solidFill>
              </a:rPr>
              <a:t>Reede</a:t>
            </a:r>
            <a:r>
              <a:rPr lang="en-US" sz="1600" dirty="0">
                <a:solidFill>
                  <a:schemeClr val="bg1"/>
                </a:solidFill>
              </a:rPr>
              <a:t>, and </a:t>
            </a:r>
            <a:r>
              <a:rPr lang="en-US" sz="1600" dirty="0" err="1">
                <a:solidFill>
                  <a:schemeClr val="bg1"/>
                </a:solidFill>
              </a:rPr>
              <a:t>Joemon</a:t>
            </a:r>
            <a:r>
              <a:rPr lang="en-US" sz="1600" dirty="0">
                <a:solidFill>
                  <a:schemeClr val="bg1"/>
                </a:solidFill>
              </a:rPr>
              <a:t> M. Jose. "Football video segmentation based on video production strategy." European Conference on Information Retrieval. Springer, Berlin, Heidelberg (2005</a:t>
            </a:r>
            <a:r>
              <a:rPr lang="en-US" sz="1600" dirty="0" smtClean="0">
                <a:solidFill>
                  <a:schemeClr val="bg1"/>
                </a:solidFill>
              </a:rPr>
              <a:t>).</a:t>
            </a:r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4833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8220" y="3243612"/>
            <a:ext cx="5995559" cy="289748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004910"/>
            <a:ext cx="10515600" cy="693261"/>
          </a:xfrm>
        </p:spPr>
        <p:txBody>
          <a:bodyPr/>
          <a:lstStyle/>
          <a:p>
            <a:r>
              <a:rPr lang="en-US" dirty="0" smtClean="0"/>
              <a:t>Network Types – Related Work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9452168" y="6415344"/>
            <a:ext cx="2743200" cy="365125"/>
          </a:xfrm>
        </p:spPr>
        <p:txBody>
          <a:bodyPr/>
          <a:lstStyle/>
          <a:p>
            <a:fld id="{AA0854A0-C36B-4A3F-9558-7A05D4F75119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53490"/>
            <a:ext cx="10515600" cy="3713354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Several focuses between architectures:</a:t>
            </a:r>
          </a:p>
          <a:p>
            <a:pPr>
              <a:lnSpc>
                <a:spcPct val="100000"/>
              </a:lnSpc>
            </a:pPr>
            <a:r>
              <a:rPr lang="en-US" sz="2400" b="1" dirty="0" smtClean="0"/>
              <a:t>Spatio-temporal </a:t>
            </a:r>
            <a:r>
              <a:rPr lang="en-US" sz="2400" dirty="0" smtClean="0"/>
              <a:t>analysis:</a:t>
            </a:r>
          </a:p>
          <a:p>
            <a:endParaRPr lang="en-US" dirty="0"/>
          </a:p>
        </p:txBody>
      </p:sp>
      <p:sp>
        <p:nvSpPr>
          <p:cNvPr id="11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4786998" y="5932414"/>
            <a:ext cx="2618002" cy="208680"/>
          </a:xfrm>
        </p:spPr>
        <p:txBody>
          <a:bodyPr/>
          <a:lstStyle/>
          <a:p>
            <a:r>
              <a:rPr lang="en-US" dirty="0" smtClean="0"/>
              <a:t>(</a:t>
            </a:r>
            <a:r>
              <a:rPr lang="en-US" dirty="0" err="1" smtClean="0"/>
              <a:t>Tsagkatakis</a:t>
            </a:r>
            <a:r>
              <a:rPr lang="en-US" dirty="0" smtClean="0"/>
              <a:t> et al. , 2017)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0" y="6342195"/>
            <a:ext cx="115157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chemeClr val="bg1"/>
                </a:solidFill>
              </a:rPr>
              <a:t>Tsagkatakis</a:t>
            </a:r>
            <a:r>
              <a:rPr lang="en-US" sz="1600" dirty="0">
                <a:solidFill>
                  <a:schemeClr val="bg1"/>
                </a:solidFill>
              </a:rPr>
              <a:t>, </a:t>
            </a:r>
            <a:r>
              <a:rPr lang="en-US" sz="1600" dirty="0" err="1">
                <a:solidFill>
                  <a:schemeClr val="bg1"/>
                </a:solidFill>
              </a:rPr>
              <a:t>Grigorios</a:t>
            </a:r>
            <a:r>
              <a:rPr lang="en-US" sz="1600" dirty="0">
                <a:solidFill>
                  <a:schemeClr val="bg1"/>
                </a:solidFill>
              </a:rPr>
              <a:t>, Mustafa </a:t>
            </a:r>
            <a:r>
              <a:rPr lang="en-US" sz="1600" dirty="0" err="1">
                <a:solidFill>
                  <a:schemeClr val="bg1"/>
                </a:solidFill>
              </a:rPr>
              <a:t>Jaber</a:t>
            </a:r>
            <a:r>
              <a:rPr lang="en-US" sz="1600" dirty="0">
                <a:solidFill>
                  <a:schemeClr val="bg1"/>
                </a:solidFill>
              </a:rPr>
              <a:t>, and </a:t>
            </a:r>
            <a:r>
              <a:rPr lang="en-US" sz="1600" dirty="0" err="1">
                <a:solidFill>
                  <a:schemeClr val="bg1"/>
                </a:solidFill>
              </a:rPr>
              <a:t>Panagiotis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Tsakalides</a:t>
            </a:r>
            <a:r>
              <a:rPr lang="en-US" sz="1600" dirty="0">
                <a:solidFill>
                  <a:schemeClr val="bg1"/>
                </a:solidFill>
              </a:rPr>
              <a:t>. "Goal!! Event detection in sports video." Electronic Imaging 2017.16 (2017): 15-20.</a:t>
            </a:r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576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004910"/>
            <a:ext cx="10515600" cy="693261"/>
          </a:xfrm>
        </p:spPr>
        <p:txBody>
          <a:bodyPr/>
          <a:lstStyle/>
          <a:p>
            <a:r>
              <a:rPr lang="en-US" dirty="0" smtClean="0"/>
              <a:t>Network </a:t>
            </a:r>
            <a:r>
              <a:rPr lang="en-US" dirty="0"/>
              <a:t>Types – Current Work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9452168" y="6415344"/>
            <a:ext cx="2743200" cy="365125"/>
          </a:xfrm>
        </p:spPr>
        <p:txBody>
          <a:bodyPr/>
          <a:lstStyle/>
          <a:p>
            <a:fld id="{AA0854A0-C36B-4A3F-9558-7A05D4F75119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939908"/>
            <a:ext cx="10515600" cy="3713354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sz="2400" dirty="0"/>
              <a:t>Spatio-temporal </a:t>
            </a:r>
            <a:r>
              <a:rPr lang="en-US" sz="2400" dirty="0" smtClean="0"/>
              <a:t>analysis: </a:t>
            </a:r>
            <a:r>
              <a:rPr lang="en-US" sz="2400" dirty="0" err="1" smtClean="0"/>
              <a:t>Baccouche</a:t>
            </a:r>
            <a:r>
              <a:rPr lang="en-US" sz="2400" dirty="0" smtClean="0"/>
              <a:t> et al.</a:t>
            </a:r>
          </a:p>
          <a:p>
            <a:pPr>
              <a:lnSpc>
                <a:spcPct val="150000"/>
              </a:lnSpc>
            </a:pPr>
            <a:r>
              <a:rPr lang="en-US" sz="2400" b="1" dirty="0" smtClean="0"/>
              <a:t>SIFT</a:t>
            </a:r>
            <a:r>
              <a:rPr lang="en-US" sz="2400" dirty="0" smtClean="0"/>
              <a:t> and </a:t>
            </a:r>
            <a:r>
              <a:rPr lang="en-US" sz="2400" b="1" dirty="0" err="1" smtClean="0"/>
              <a:t>BoW</a:t>
            </a:r>
            <a:r>
              <a:rPr lang="en-US" sz="2400" dirty="0" smtClean="0"/>
              <a:t> Approach</a:t>
            </a:r>
          </a:p>
          <a:p>
            <a:pPr>
              <a:lnSpc>
                <a:spcPct val="150000"/>
              </a:lnSpc>
            </a:pPr>
            <a:r>
              <a:rPr lang="en-US" sz="2400" b="1" dirty="0"/>
              <a:t>LSTM-RNN</a:t>
            </a:r>
            <a:r>
              <a:rPr lang="en-US" sz="2400" dirty="0"/>
              <a:t> Classifier</a:t>
            </a:r>
          </a:p>
          <a:p>
            <a:pPr>
              <a:lnSpc>
                <a:spcPct val="150000"/>
              </a:lnSpc>
            </a:pPr>
            <a:endParaRPr lang="en-US" sz="2400" dirty="0" smtClean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Content Placeholder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5" t="7544" r="1927" b="5182"/>
          <a:stretch/>
        </p:blipFill>
        <p:spPr>
          <a:xfrm>
            <a:off x="2049149" y="3999401"/>
            <a:ext cx="8093702" cy="207401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838200" y="5888748"/>
            <a:ext cx="25363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(</a:t>
            </a:r>
            <a:r>
              <a:rPr lang="en-US" dirty="0" err="1" smtClean="0"/>
              <a:t>Baccouche</a:t>
            </a:r>
            <a:r>
              <a:rPr lang="en-US" dirty="0" smtClean="0"/>
              <a:t> </a:t>
            </a:r>
            <a:r>
              <a:rPr lang="en-US" dirty="0"/>
              <a:t> </a:t>
            </a:r>
            <a:r>
              <a:rPr lang="en-US" dirty="0" smtClean="0"/>
              <a:t>et al. </a:t>
            </a:r>
            <a:r>
              <a:rPr lang="en-US" dirty="0"/>
              <a:t>, </a:t>
            </a:r>
            <a:r>
              <a:rPr lang="en-US" dirty="0" smtClean="0"/>
              <a:t>2010)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0" y="6342195"/>
            <a:ext cx="115157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chemeClr val="bg1"/>
                </a:solidFill>
              </a:rPr>
              <a:t>Baccouche</a:t>
            </a:r>
            <a:r>
              <a:rPr lang="en-US" sz="1600" dirty="0">
                <a:solidFill>
                  <a:schemeClr val="bg1"/>
                </a:solidFill>
              </a:rPr>
              <a:t> M., </a:t>
            </a:r>
            <a:r>
              <a:rPr lang="en-US" sz="1600" dirty="0" err="1">
                <a:solidFill>
                  <a:schemeClr val="bg1"/>
                </a:solidFill>
              </a:rPr>
              <a:t>Mamalet</a:t>
            </a:r>
            <a:r>
              <a:rPr lang="en-US" sz="1600" dirty="0">
                <a:solidFill>
                  <a:schemeClr val="bg1"/>
                </a:solidFill>
              </a:rPr>
              <a:t> F., Wolf C., Garcia C., </a:t>
            </a:r>
            <a:r>
              <a:rPr lang="en-US" sz="1600" dirty="0" err="1">
                <a:solidFill>
                  <a:schemeClr val="bg1"/>
                </a:solidFill>
              </a:rPr>
              <a:t>Baskurt</a:t>
            </a:r>
            <a:r>
              <a:rPr lang="en-US" sz="1600" dirty="0">
                <a:solidFill>
                  <a:schemeClr val="bg1"/>
                </a:solidFill>
              </a:rPr>
              <a:t> A. (2010) Action Classification in Soccer Videos with Long Short-Term Memory Recurrent Neural </a:t>
            </a:r>
            <a:r>
              <a:rPr lang="en-US" sz="1600" dirty="0" smtClean="0">
                <a:solidFill>
                  <a:schemeClr val="bg1"/>
                </a:solidFill>
              </a:rPr>
              <a:t>Networks.</a:t>
            </a:r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151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004910"/>
            <a:ext cx="10515600" cy="693261"/>
          </a:xfrm>
        </p:spPr>
        <p:txBody>
          <a:bodyPr/>
          <a:lstStyle/>
          <a:p>
            <a:r>
              <a:rPr lang="en-US" dirty="0" smtClean="0"/>
              <a:t>Network Types – Current Work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9452168" y="6415344"/>
            <a:ext cx="2743200" cy="365125"/>
          </a:xfrm>
        </p:spPr>
        <p:txBody>
          <a:bodyPr/>
          <a:lstStyle/>
          <a:p>
            <a:fld id="{AA0854A0-C36B-4A3F-9558-7A05D4F75119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53490"/>
            <a:ext cx="6610350" cy="3713354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sz="2400" dirty="0"/>
              <a:t>Spatio-temporal </a:t>
            </a:r>
            <a:r>
              <a:rPr lang="en-US" sz="2400" dirty="0" smtClean="0"/>
              <a:t>analysis</a:t>
            </a:r>
            <a:r>
              <a:rPr lang="en-US" sz="2400" dirty="0"/>
              <a:t>: Jiang et al</a:t>
            </a:r>
            <a:r>
              <a:rPr lang="en-US" sz="2400" dirty="0" smtClean="0"/>
              <a:t>.</a:t>
            </a:r>
          </a:p>
          <a:p>
            <a:pPr marL="285750" indent="-285750">
              <a:lnSpc>
                <a:spcPct val="150000"/>
              </a:lnSpc>
            </a:pPr>
            <a:r>
              <a:rPr lang="en-US" sz="2400" dirty="0" smtClean="0"/>
              <a:t>Shot </a:t>
            </a:r>
            <a:r>
              <a:rPr lang="en-US" sz="2400" dirty="0"/>
              <a:t>boundaries via </a:t>
            </a:r>
            <a:r>
              <a:rPr lang="en-US" sz="2400" b="1" dirty="0"/>
              <a:t>histogram </a:t>
            </a:r>
            <a:r>
              <a:rPr lang="en-US" sz="2400" b="1" dirty="0" smtClean="0"/>
              <a:t>difference</a:t>
            </a:r>
            <a:endParaRPr lang="en-US" sz="2400" dirty="0"/>
          </a:p>
          <a:p>
            <a:pPr marL="285750" indent="-285750">
              <a:lnSpc>
                <a:spcPct val="150000"/>
              </a:lnSpc>
            </a:pPr>
            <a:r>
              <a:rPr lang="en-US" sz="2400" b="1" dirty="0"/>
              <a:t>Play-Break</a:t>
            </a:r>
            <a:r>
              <a:rPr lang="en-US" sz="2400" dirty="0"/>
              <a:t> shots to feed into the </a:t>
            </a:r>
            <a:r>
              <a:rPr lang="en-US" sz="2400" dirty="0" smtClean="0"/>
              <a:t>CNN</a:t>
            </a:r>
            <a:endParaRPr lang="en-US" sz="2400" dirty="0"/>
          </a:p>
          <a:p>
            <a:pPr marL="285750" indent="-285750">
              <a:lnSpc>
                <a:spcPct val="150000"/>
              </a:lnSpc>
            </a:pPr>
            <a:r>
              <a:rPr lang="en-US" sz="2400" b="1" dirty="0"/>
              <a:t>9 semantic views </a:t>
            </a:r>
            <a:r>
              <a:rPr lang="en-US" sz="2400" dirty="0"/>
              <a:t>CNN </a:t>
            </a:r>
            <a:r>
              <a:rPr lang="en-US" sz="2400" dirty="0" smtClean="0"/>
              <a:t>output</a:t>
            </a: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35"/>
          <a:stretch/>
        </p:blipFill>
        <p:spPr>
          <a:xfrm>
            <a:off x="7217099" y="1698171"/>
            <a:ext cx="4635240" cy="428311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838200" y="5942509"/>
            <a:ext cx="19964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(Jiang </a:t>
            </a:r>
            <a:r>
              <a:rPr lang="en-US" dirty="0"/>
              <a:t> </a:t>
            </a:r>
            <a:r>
              <a:rPr lang="en-US" dirty="0" smtClean="0"/>
              <a:t>et al. </a:t>
            </a:r>
            <a:r>
              <a:rPr lang="en-US" dirty="0"/>
              <a:t>, </a:t>
            </a:r>
            <a:r>
              <a:rPr lang="en-US" dirty="0" smtClean="0"/>
              <a:t>2016)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0" y="6342195"/>
            <a:ext cx="115157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H. Jiang, Y. Lu and J. </a:t>
            </a:r>
            <a:r>
              <a:rPr lang="en-US" sz="1600" dirty="0" err="1">
                <a:solidFill>
                  <a:schemeClr val="bg1"/>
                </a:solidFill>
              </a:rPr>
              <a:t>Xue</a:t>
            </a:r>
            <a:r>
              <a:rPr lang="en-US" sz="1600" dirty="0">
                <a:solidFill>
                  <a:schemeClr val="bg1"/>
                </a:solidFill>
              </a:rPr>
              <a:t>, "Automatic Soccer Video Event Detection Based on a Deep Neural Network Combined CNN and RNN," 2016 IEEE 28th International Conference on Tools with Artificial Intelligence (ICTAI</a:t>
            </a:r>
            <a:r>
              <a:rPr lang="en-US" sz="1600" dirty="0" smtClean="0">
                <a:solidFill>
                  <a:schemeClr val="bg1"/>
                </a:solidFill>
              </a:rPr>
              <a:t>).</a:t>
            </a:r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3859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Soccer Analytics as a Branch of Sports Analytics</a:t>
            </a:r>
            <a:endParaRPr lang="en-US" sz="4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452168" y="6415344"/>
            <a:ext cx="2743200" cy="365125"/>
          </a:xfrm>
        </p:spPr>
        <p:txBody>
          <a:bodyPr/>
          <a:lstStyle/>
          <a:p>
            <a:fld id="{AA0854A0-C36B-4A3F-9558-7A05D4F75119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838200" y="3908837"/>
            <a:ext cx="10515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 smtClean="0"/>
              <a:t>Increased focus on </a:t>
            </a:r>
            <a:r>
              <a:rPr lang="en-US" sz="2400" b="1" dirty="0" smtClean="0"/>
              <a:t>activity and event detection</a:t>
            </a:r>
            <a:r>
              <a:rPr lang="en-US" sz="2400" dirty="0" smtClean="0"/>
              <a:t> in sport </a:t>
            </a:r>
            <a:r>
              <a:rPr lang="en-US" sz="2400" b="1" dirty="0" smtClean="0"/>
              <a:t>videos</a:t>
            </a:r>
            <a:endParaRPr lang="en-US" sz="2400" dirty="0" smtClean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 smtClean="0"/>
              <a:t>More focus on </a:t>
            </a:r>
            <a:r>
              <a:rPr lang="en-US" sz="2400" b="1" dirty="0" smtClean="0"/>
              <a:t>classification </a:t>
            </a:r>
            <a:r>
              <a:rPr lang="en-US" sz="2400" dirty="0" smtClean="0"/>
              <a:t>of sport </a:t>
            </a:r>
            <a:r>
              <a:rPr lang="en-US" sz="2400" b="1" dirty="0" smtClean="0"/>
              <a:t>type </a:t>
            </a:r>
            <a:r>
              <a:rPr lang="en-US" sz="2400" dirty="0" smtClean="0"/>
              <a:t>rather than </a:t>
            </a:r>
            <a:r>
              <a:rPr lang="en-US" sz="2400" b="1" dirty="0" smtClean="0"/>
              <a:t>events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 smtClean="0"/>
              <a:t>Why soccer? Because soccer is </a:t>
            </a:r>
            <a:r>
              <a:rPr lang="en-US" sz="2400" b="1" dirty="0" smtClean="0"/>
              <a:t>popular</a:t>
            </a:r>
            <a:r>
              <a:rPr lang="en-US" sz="2400" dirty="0" smtClean="0"/>
              <a:t> and rich of </a:t>
            </a:r>
            <a:r>
              <a:rPr lang="en-US" sz="2400" b="1" dirty="0" smtClean="0"/>
              <a:t>contextual </a:t>
            </a:r>
            <a:r>
              <a:rPr lang="en-US" sz="2400" dirty="0" smtClean="0"/>
              <a:t>information</a:t>
            </a:r>
            <a:endParaRPr lang="en-US" dirty="0" smtClean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746000"/>
            <a:ext cx="4204136" cy="235196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3201" y="1746000"/>
            <a:ext cx="5769734" cy="2836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597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004910"/>
            <a:ext cx="10515600" cy="693261"/>
          </a:xfrm>
        </p:spPr>
        <p:txBody>
          <a:bodyPr/>
          <a:lstStyle/>
          <a:p>
            <a:r>
              <a:rPr lang="en-US" dirty="0" smtClean="0"/>
              <a:t>Network Types – Current Work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9452168" y="6415344"/>
            <a:ext cx="2743200" cy="365125"/>
          </a:xfrm>
        </p:spPr>
        <p:txBody>
          <a:bodyPr/>
          <a:lstStyle/>
          <a:p>
            <a:fld id="{AA0854A0-C36B-4A3F-9558-7A05D4F75119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53490"/>
            <a:ext cx="4432300" cy="602410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sz="2400" dirty="0" smtClean="0"/>
              <a:t>A Common Pattern in Frameworks</a:t>
            </a:r>
            <a:endParaRPr lang="en-US" sz="2400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35"/>
          <a:stretch/>
        </p:blipFill>
        <p:spPr>
          <a:xfrm>
            <a:off x="7680261" y="2454695"/>
            <a:ext cx="3749739" cy="3464883"/>
          </a:xfrm>
          <a:prstGeom prst="rect">
            <a:avLst/>
          </a:prstGeom>
        </p:spPr>
      </p:pic>
      <p:pic>
        <p:nvPicPr>
          <p:cNvPr id="8" name="Content Placeholder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5" t="7544" r="1927" b="5182"/>
          <a:stretch/>
        </p:blipFill>
        <p:spPr>
          <a:xfrm>
            <a:off x="931547" y="4264860"/>
            <a:ext cx="5748651" cy="1473093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8556908" y="5924131"/>
            <a:ext cx="19964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(Jiang </a:t>
            </a:r>
            <a:r>
              <a:rPr lang="en-US" dirty="0"/>
              <a:t> </a:t>
            </a:r>
            <a:r>
              <a:rPr lang="en-US" dirty="0" smtClean="0"/>
              <a:t>et al. </a:t>
            </a:r>
            <a:r>
              <a:rPr lang="en-US" dirty="0"/>
              <a:t>, </a:t>
            </a:r>
            <a:r>
              <a:rPr lang="en-US" dirty="0" smtClean="0"/>
              <a:t>2016)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2537706" y="5919578"/>
            <a:ext cx="25363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(</a:t>
            </a:r>
            <a:r>
              <a:rPr lang="en-US" dirty="0" err="1" smtClean="0"/>
              <a:t>Baccouche</a:t>
            </a:r>
            <a:r>
              <a:rPr lang="en-US" dirty="0" smtClean="0"/>
              <a:t> </a:t>
            </a:r>
            <a:r>
              <a:rPr lang="en-US" dirty="0"/>
              <a:t> </a:t>
            </a:r>
            <a:r>
              <a:rPr lang="en-US" dirty="0" smtClean="0"/>
              <a:t>et al. </a:t>
            </a:r>
            <a:r>
              <a:rPr lang="en-US" dirty="0"/>
              <a:t>, </a:t>
            </a:r>
            <a:r>
              <a:rPr lang="en-US" dirty="0" smtClean="0"/>
              <a:t>2010)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38200" y="2882906"/>
            <a:ext cx="30575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Video Segmentation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Feature Extraction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Classification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27828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004910"/>
            <a:ext cx="10515600" cy="693261"/>
          </a:xfrm>
        </p:spPr>
        <p:txBody>
          <a:bodyPr/>
          <a:lstStyle/>
          <a:p>
            <a:r>
              <a:rPr lang="en-US" dirty="0" smtClean="0"/>
              <a:t>Network Types – Current Work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9452168" y="6415344"/>
            <a:ext cx="2743200" cy="365125"/>
          </a:xfrm>
        </p:spPr>
        <p:txBody>
          <a:bodyPr/>
          <a:lstStyle/>
          <a:p>
            <a:fld id="{AA0854A0-C36B-4A3F-9558-7A05D4F75119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53490"/>
            <a:ext cx="4432300" cy="602410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sz="2400" dirty="0" smtClean="0"/>
              <a:t>A Common Pattern in Frameworks</a:t>
            </a:r>
            <a:endParaRPr lang="en-US" sz="2400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35"/>
          <a:stretch/>
        </p:blipFill>
        <p:spPr>
          <a:xfrm>
            <a:off x="7680261" y="2454695"/>
            <a:ext cx="3749739" cy="3464883"/>
          </a:xfrm>
          <a:prstGeom prst="rect">
            <a:avLst/>
          </a:prstGeom>
        </p:spPr>
      </p:pic>
      <p:pic>
        <p:nvPicPr>
          <p:cNvPr id="8" name="Content Placeholder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5" t="7544" r="1927" b="5182"/>
          <a:stretch/>
        </p:blipFill>
        <p:spPr>
          <a:xfrm>
            <a:off x="931547" y="4264860"/>
            <a:ext cx="5748651" cy="1473093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8556908" y="5924131"/>
            <a:ext cx="19964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(Jiang </a:t>
            </a:r>
            <a:r>
              <a:rPr lang="en-US" dirty="0"/>
              <a:t> </a:t>
            </a:r>
            <a:r>
              <a:rPr lang="en-US" dirty="0" smtClean="0"/>
              <a:t>et al. </a:t>
            </a:r>
            <a:r>
              <a:rPr lang="en-US" dirty="0"/>
              <a:t>, </a:t>
            </a:r>
            <a:r>
              <a:rPr lang="en-US" dirty="0" smtClean="0"/>
              <a:t>2016)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2537706" y="5919578"/>
            <a:ext cx="25363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(</a:t>
            </a:r>
            <a:r>
              <a:rPr lang="en-US" dirty="0" err="1" smtClean="0"/>
              <a:t>Baccouche</a:t>
            </a:r>
            <a:r>
              <a:rPr lang="en-US" dirty="0" smtClean="0"/>
              <a:t> </a:t>
            </a:r>
            <a:r>
              <a:rPr lang="en-US" dirty="0"/>
              <a:t> </a:t>
            </a:r>
            <a:r>
              <a:rPr lang="en-US" dirty="0" smtClean="0"/>
              <a:t>et al. </a:t>
            </a:r>
            <a:r>
              <a:rPr lang="en-US" dirty="0"/>
              <a:t>, </a:t>
            </a:r>
            <a:r>
              <a:rPr lang="en-US" dirty="0" smtClean="0"/>
              <a:t>2010)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38200" y="2882906"/>
            <a:ext cx="30575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Video Segmentation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Feature Extraction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Classification</a:t>
            </a:r>
            <a:endParaRPr lang="en-US" sz="2400" dirty="0"/>
          </a:p>
        </p:txBody>
      </p:sp>
      <p:sp>
        <p:nvSpPr>
          <p:cNvPr id="6" name="Flowchart: Alternate Process 5"/>
          <p:cNvSpPr/>
          <p:nvPr/>
        </p:nvSpPr>
        <p:spPr>
          <a:xfrm>
            <a:off x="7534275" y="2305051"/>
            <a:ext cx="4057650" cy="3983860"/>
          </a:xfrm>
          <a:prstGeom prst="flowChartAlternateProcess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065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004910"/>
            <a:ext cx="10515600" cy="693261"/>
          </a:xfrm>
        </p:spPr>
        <p:txBody>
          <a:bodyPr/>
          <a:lstStyle/>
          <a:p>
            <a:r>
              <a:rPr lang="en-US" dirty="0" smtClean="0"/>
              <a:t>Network Types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9452168" y="6415344"/>
            <a:ext cx="2743200" cy="365125"/>
          </a:xfrm>
        </p:spPr>
        <p:txBody>
          <a:bodyPr/>
          <a:lstStyle/>
          <a:p>
            <a:fld id="{AA0854A0-C36B-4A3F-9558-7A05D4F75119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53490"/>
            <a:ext cx="6610350" cy="3713354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sz="2400" dirty="0"/>
              <a:t>Spatio-temporal </a:t>
            </a:r>
            <a:r>
              <a:rPr lang="en-US" sz="2400" dirty="0" smtClean="0"/>
              <a:t>analysis</a:t>
            </a:r>
            <a:r>
              <a:rPr lang="en-US" sz="2400" dirty="0"/>
              <a:t>: Jiang et al</a:t>
            </a:r>
            <a:r>
              <a:rPr lang="en-US" sz="2400" dirty="0" smtClean="0"/>
              <a:t>.</a:t>
            </a:r>
            <a:endParaRPr lang="en-US" sz="2400" dirty="0"/>
          </a:p>
          <a:p>
            <a:pPr>
              <a:lnSpc>
                <a:spcPct val="150000"/>
              </a:lnSpc>
            </a:pPr>
            <a:r>
              <a:rPr lang="en-US" sz="2400" b="1" dirty="0" smtClean="0"/>
              <a:t>2D</a:t>
            </a:r>
            <a:r>
              <a:rPr lang="en-US" sz="2400" dirty="0" smtClean="0"/>
              <a:t> CNN</a:t>
            </a:r>
          </a:p>
          <a:p>
            <a:pPr>
              <a:lnSpc>
                <a:spcPct val="150000"/>
              </a:lnSpc>
            </a:pPr>
            <a:r>
              <a:rPr lang="en-US" sz="2400" dirty="0" smtClean="0"/>
              <a:t>Pre-Trained from </a:t>
            </a:r>
            <a:r>
              <a:rPr lang="en-US" sz="2400" b="1" dirty="0" err="1" smtClean="0"/>
              <a:t>ImageNET</a:t>
            </a:r>
            <a:endParaRPr lang="en-US" sz="2400" b="1" dirty="0" smtClean="0"/>
          </a:p>
          <a:p>
            <a:pPr>
              <a:lnSpc>
                <a:spcPct val="150000"/>
              </a:lnSpc>
            </a:pPr>
            <a:r>
              <a:rPr lang="en-US" sz="2400" dirty="0" smtClean="0"/>
              <a:t>Re-adjusted for Dataset</a:t>
            </a:r>
          </a:p>
          <a:p>
            <a:pPr>
              <a:lnSpc>
                <a:spcPct val="150000"/>
              </a:lnSpc>
            </a:pPr>
            <a:r>
              <a:rPr lang="en-US" sz="2400" dirty="0" err="1" smtClean="0"/>
              <a:t>Softmax</a:t>
            </a:r>
            <a:r>
              <a:rPr lang="en-US" sz="2400" dirty="0" smtClean="0"/>
              <a:t> </a:t>
            </a:r>
            <a:r>
              <a:rPr lang="en-US" sz="2400" b="1" dirty="0" smtClean="0"/>
              <a:t>Output to RNN</a:t>
            </a:r>
          </a:p>
          <a:p>
            <a:pPr marL="0" indent="0">
              <a:buNone/>
            </a:pPr>
            <a:endParaRPr lang="en-US" sz="1100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4388" y="3179774"/>
            <a:ext cx="5176518" cy="2863951"/>
          </a:xfrm>
          <a:prstGeom prst="rect">
            <a:avLst/>
          </a:prstGeom>
          <a:ln w="38100" cap="sq">
            <a:noFill/>
            <a:prstDash val="solid"/>
            <a:miter lim="800000"/>
          </a:ln>
          <a:effectLst>
            <a:outerShdw blurRad="50800" dist="38100" dir="2700000" sx="1000" sy="1000" algn="tl" rotWithShape="0">
              <a:srgbClr val="000000"/>
            </a:outerShdw>
          </a:effectLst>
        </p:spPr>
      </p:pic>
      <p:sp>
        <p:nvSpPr>
          <p:cNvPr id="10" name="Rectangle 9"/>
          <p:cNvSpPr/>
          <p:nvPr/>
        </p:nvSpPr>
        <p:spPr>
          <a:xfrm>
            <a:off x="838200" y="5942509"/>
            <a:ext cx="19964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(Jiang </a:t>
            </a:r>
            <a:r>
              <a:rPr lang="en-US" dirty="0"/>
              <a:t> </a:t>
            </a:r>
            <a:r>
              <a:rPr lang="en-US" dirty="0" smtClean="0"/>
              <a:t>et al. </a:t>
            </a:r>
            <a:r>
              <a:rPr lang="en-US" dirty="0"/>
              <a:t>, </a:t>
            </a:r>
            <a:r>
              <a:rPr lang="en-US" dirty="0" smtClean="0"/>
              <a:t>2016)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9018" y="4127423"/>
            <a:ext cx="2030732" cy="173942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12"/>
          <a:stretch/>
        </p:blipFill>
        <p:spPr>
          <a:xfrm>
            <a:off x="9519744" y="1078153"/>
            <a:ext cx="2513608" cy="231661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8" name="Right Arrow 17"/>
          <p:cNvSpPr/>
          <p:nvPr/>
        </p:nvSpPr>
        <p:spPr>
          <a:xfrm>
            <a:off x="9836150" y="4812983"/>
            <a:ext cx="102868" cy="18415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9658350" y="2259371"/>
            <a:ext cx="2247900" cy="15362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Elbow Connector 28"/>
          <p:cNvCxnSpPr/>
          <p:nvPr/>
        </p:nvCxnSpPr>
        <p:spPr>
          <a:xfrm rot="10800000" flipV="1">
            <a:off x="7080250" y="2336185"/>
            <a:ext cx="2565400" cy="1513905"/>
          </a:xfrm>
          <a:prstGeom prst="bentConnector3">
            <a:avLst>
              <a:gd name="adj1" fmla="val 99752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0" y="6342195"/>
            <a:ext cx="115157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H. Jiang, Y. Lu and J. </a:t>
            </a:r>
            <a:r>
              <a:rPr lang="en-US" sz="1600" dirty="0" err="1">
                <a:solidFill>
                  <a:schemeClr val="bg1"/>
                </a:solidFill>
              </a:rPr>
              <a:t>Xue</a:t>
            </a:r>
            <a:r>
              <a:rPr lang="en-US" sz="1600" dirty="0">
                <a:solidFill>
                  <a:schemeClr val="bg1"/>
                </a:solidFill>
              </a:rPr>
              <a:t>, "Automatic Soccer Video Event Detection Based on a Deep Neural Network Combined CNN and RNN," 2016 IEEE 28th International Conference on Tools with Artificial Intelligence (ICTAI)</a:t>
            </a:r>
          </a:p>
        </p:txBody>
      </p:sp>
    </p:spTree>
    <p:extLst>
      <p:ext uri="{BB962C8B-B14F-4D97-AF65-F5344CB8AC3E}">
        <p14:creationId xmlns:p14="http://schemas.microsoft.com/office/powerpoint/2010/main" val="3222398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004910"/>
            <a:ext cx="10515600" cy="693261"/>
          </a:xfrm>
        </p:spPr>
        <p:txBody>
          <a:bodyPr/>
          <a:lstStyle/>
          <a:p>
            <a:r>
              <a:rPr lang="en-US" dirty="0" smtClean="0"/>
              <a:t>Network Types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9452168" y="6415344"/>
            <a:ext cx="2743200" cy="365125"/>
          </a:xfrm>
        </p:spPr>
        <p:txBody>
          <a:bodyPr/>
          <a:lstStyle/>
          <a:p>
            <a:fld id="{AA0854A0-C36B-4A3F-9558-7A05D4F75119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767162"/>
            <a:ext cx="6610350" cy="4099682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sz="2400" dirty="0"/>
              <a:t>Spatio-temporal </a:t>
            </a:r>
            <a:r>
              <a:rPr lang="en-US" sz="2400" dirty="0" smtClean="0"/>
              <a:t>analysis</a:t>
            </a:r>
            <a:r>
              <a:rPr lang="en-US" sz="2400" dirty="0"/>
              <a:t>: Jiang et al</a:t>
            </a:r>
            <a:r>
              <a:rPr lang="en-US" sz="2400" dirty="0" smtClean="0"/>
              <a:t>.</a:t>
            </a:r>
            <a:endParaRPr lang="en-US" sz="2400" dirty="0"/>
          </a:p>
          <a:p>
            <a:pPr>
              <a:lnSpc>
                <a:spcPct val="150000"/>
              </a:lnSpc>
            </a:pPr>
            <a:r>
              <a:rPr lang="en-US" sz="2400" dirty="0" smtClean="0"/>
              <a:t>RNN adds </a:t>
            </a:r>
            <a:r>
              <a:rPr lang="en-US" sz="2400" b="1" dirty="0" smtClean="0"/>
              <a:t>Temporal Element</a:t>
            </a:r>
            <a:endParaRPr lang="en-US" sz="2400" b="1" dirty="0"/>
          </a:p>
          <a:p>
            <a:pPr>
              <a:lnSpc>
                <a:spcPct val="150000"/>
              </a:lnSpc>
            </a:pPr>
            <a:r>
              <a:rPr lang="en-US" sz="2400" b="1" dirty="0" smtClean="0"/>
              <a:t>SSID </a:t>
            </a:r>
            <a:r>
              <a:rPr lang="en-US" sz="2400" dirty="0" smtClean="0"/>
              <a:t>for training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89"/>
          <a:stretch/>
        </p:blipFill>
        <p:spPr>
          <a:xfrm>
            <a:off x="6747980" y="3755302"/>
            <a:ext cx="2505558" cy="247001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851278"/>
            <a:ext cx="5357857" cy="208455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72"/>
          <a:stretch/>
        </p:blipFill>
        <p:spPr>
          <a:xfrm>
            <a:off x="9311640" y="3819002"/>
            <a:ext cx="2500813" cy="2406314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838200" y="5941197"/>
            <a:ext cx="19964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(Jiang </a:t>
            </a:r>
            <a:r>
              <a:rPr lang="en-US" dirty="0"/>
              <a:t> </a:t>
            </a:r>
            <a:r>
              <a:rPr lang="en-US" dirty="0" smtClean="0"/>
              <a:t>et al. </a:t>
            </a:r>
            <a:r>
              <a:rPr lang="en-US" dirty="0"/>
              <a:t>, </a:t>
            </a:r>
            <a:r>
              <a:rPr lang="en-US" dirty="0" smtClean="0"/>
              <a:t>2016)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12"/>
          <a:stretch/>
        </p:blipFill>
        <p:spPr>
          <a:xfrm>
            <a:off x="9519744" y="1078153"/>
            <a:ext cx="2513608" cy="231661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3" name="Rectangle 12"/>
          <p:cNvSpPr/>
          <p:nvPr/>
        </p:nvSpPr>
        <p:spPr>
          <a:xfrm>
            <a:off x="9669780" y="2816705"/>
            <a:ext cx="2194534" cy="15509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Elbow Connector 13"/>
          <p:cNvCxnSpPr/>
          <p:nvPr/>
        </p:nvCxnSpPr>
        <p:spPr>
          <a:xfrm rot="10800000" flipV="1">
            <a:off x="5516880" y="2910838"/>
            <a:ext cx="4145280" cy="902802"/>
          </a:xfrm>
          <a:prstGeom prst="bentConnector3">
            <a:avLst>
              <a:gd name="adj1" fmla="val 10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0" y="6342195"/>
            <a:ext cx="115157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H. Jiang, Y. Lu and J. </a:t>
            </a:r>
            <a:r>
              <a:rPr lang="en-US" sz="1600" dirty="0" err="1">
                <a:solidFill>
                  <a:schemeClr val="bg1"/>
                </a:solidFill>
              </a:rPr>
              <a:t>Xue</a:t>
            </a:r>
            <a:r>
              <a:rPr lang="en-US" sz="1600" dirty="0">
                <a:solidFill>
                  <a:schemeClr val="bg1"/>
                </a:solidFill>
              </a:rPr>
              <a:t>, "Automatic Soccer Video Event Detection Based on a Deep Neural Network Combined CNN and RNN," 2016 IEEE 28th International Conference on Tools with Artificial Intelligence (ICTAI</a:t>
            </a:r>
            <a:r>
              <a:rPr lang="en-US" sz="1600" dirty="0" smtClean="0">
                <a:solidFill>
                  <a:schemeClr val="bg1"/>
                </a:solidFill>
              </a:rPr>
              <a:t>).</a:t>
            </a:r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1984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 Types – Further Work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9452168" y="6415344"/>
            <a:ext cx="2743200" cy="365125"/>
          </a:xfrm>
        </p:spPr>
        <p:txBody>
          <a:bodyPr/>
          <a:lstStyle/>
          <a:p>
            <a:fld id="{AA0854A0-C36B-4A3F-9558-7A05D4F75119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965278"/>
            <a:ext cx="10515600" cy="3901565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sz="2400" b="1" dirty="0" smtClean="0"/>
              <a:t>3D Convolutional Network </a:t>
            </a:r>
            <a:r>
              <a:rPr lang="en-US" sz="2400" dirty="0" smtClean="0"/>
              <a:t>Layer instead of a 2D layer:</a:t>
            </a:r>
          </a:p>
          <a:p>
            <a:pPr>
              <a:lnSpc>
                <a:spcPct val="150000"/>
              </a:lnSpc>
            </a:pPr>
            <a:r>
              <a:rPr lang="en-US" sz="2400" dirty="0" smtClean="0"/>
              <a:t>Capture more </a:t>
            </a:r>
            <a:r>
              <a:rPr lang="en-US" sz="2400" b="1" dirty="0" smtClean="0"/>
              <a:t>temporal context</a:t>
            </a:r>
          </a:p>
          <a:p>
            <a:pPr>
              <a:lnSpc>
                <a:spcPct val="150000"/>
              </a:lnSpc>
            </a:pPr>
            <a:r>
              <a:rPr lang="en-US" sz="2400" dirty="0" smtClean="0"/>
              <a:t> Spatial Variations can be high</a:t>
            </a:r>
          </a:p>
          <a:p>
            <a:pPr marL="0" indent="0">
              <a:buNone/>
            </a:pPr>
            <a:endParaRPr lang="en-US" sz="18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478973"/>
            <a:ext cx="4572000" cy="131266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8425" y="4478973"/>
            <a:ext cx="3867150" cy="121178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903718" y="5866843"/>
            <a:ext cx="23845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(Tran</a:t>
            </a:r>
            <a:r>
              <a:rPr lang="en-US" dirty="0"/>
              <a:t>, Du, et </a:t>
            </a:r>
            <a:r>
              <a:rPr lang="en-US" dirty="0" smtClean="0"/>
              <a:t>al. , 2015)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0" y="6342195"/>
            <a:ext cx="115157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Tran, Du, et al. "Learning spatiotemporal features with 3d convolutional networks." Proceedings of the IEEE international conference on computer vision. 2015.</a:t>
            </a:r>
          </a:p>
        </p:txBody>
      </p:sp>
    </p:spTree>
    <p:extLst>
      <p:ext uri="{BB962C8B-B14F-4D97-AF65-F5344CB8AC3E}">
        <p14:creationId xmlns:p14="http://schemas.microsoft.com/office/powerpoint/2010/main" val="2899358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 </a:t>
            </a:r>
            <a:r>
              <a:rPr lang="en-US" dirty="0"/>
              <a:t>Types – Further </a:t>
            </a:r>
            <a:r>
              <a:rPr lang="en-US" dirty="0" smtClean="0"/>
              <a:t>Work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9452168" y="6415344"/>
            <a:ext cx="2743200" cy="365125"/>
          </a:xfrm>
        </p:spPr>
        <p:txBody>
          <a:bodyPr/>
          <a:lstStyle/>
          <a:p>
            <a:fld id="{AA0854A0-C36B-4A3F-9558-7A05D4F75119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53489"/>
            <a:ext cx="10515600" cy="3713354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sz="2400" dirty="0" smtClean="0"/>
              <a:t>Enhance activity/event </a:t>
            </a:r>
            <a:r>
              <a:rPr lang="en-US" sz="2400" b="1" dirty="0" smtClean="0"/>
              <a:t>proposal </a:t>
            </a:r>
            <a:r>
              <a:rPr lang="en-US" sz="2400" dirty="0" smtClean="0"/>
              <a:t>techniques </a:t>
            </a:r>
            <a:endParaRPr lang="en-US" sz="2400" dirty="0"/>
          </a:p>
          <a:p>
            <a:pPr>
              <a:lnSpc>
                <a:spcPct val="150000"/>
              </a:lnSpc>
            </a:pPr>
            <a:r>
              <a:rPr lang="en-US" sz="2400" b="1" dirty="0" smtClean="0"/>
              <a:t>+Boundary </a:t>
            </a:r>
            <a:r>
              <a:rPr lang="en-US" sz="2400" dirty="0" smtClean="0"/>
              <a:t>designation</a:t>
            </a:r>
          </a:p>
          <a:p>
            <a:pPr>
              <a:lnSpc>
                <a:spcPct val="150000"/>
              </a:lnSpc>
            </a:pPr>
            <a:r>
              <a:rPr lang="en-US" sz="2400" b="1" dirty="0" smtClean="0"/>
              <a:t>+Classification</a:t>
            </a:r>
            <a:r>
              <a:rPr lang="en-US" sz="2400" dirty="0" smtClean="0"/>
              <a:t> performance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3902" y="3127518"/>
            <a:ext cx="6523295" cy="231379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299704" y="5357344"/>
            <a:ext cx="21916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(</a:t>
            </a:r>
            <a:r>
              <a:rPr lang="en-US" dirty="0" err="1" smtClean="0"/>
              <a:t>Escoria</a:t>
            </a:r>
            <a:r>
              <a:rPr lang="en-US" dirty="0" smtClean="0"/>
              <a:t> et</a:t>
            </a:r>
            <a:r>
              <a:rPr lang="en-US" dirty="0"/>
              <a:t>. al , </a:t>
            </a:r>
            <a:r>
              <a:rPr lang="en-US" dirty="0" smtClean="0"/>
              <a:t>2016)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0" y="6342195"/>
            <a:ext cx="115157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chemeClr val="bg1"/>
                </a:solidFill>
              </a:rPr>
              <a:t>Escorcia</a:t>
            </a:r>
            <a:r>
              <a:rPr lang="en-US" sz="1600" dirty="0">
                <a:solidFill>
                  <a:schemeClr val="bg1"/>
                </a:solidFill>
              </a:rPr>
              <a:t>, Victor, et al. "Daps: Deep action proposals for action understanding." European Conference on Computer Vision. Springer International Publishing, 2016.</a:t>
            </a:r>
          </a:p>
        </p:txBody>
      </p:sp>
    </p:spTree>
    <p:extLst>
      <p:ext uri="{BB962C8B-B14F-4D97-AF65-F5344CB8AC3E}">
        <p14:creationId xmlns:p14="http://schemas.microsoft.com/office/powerpoint/2010/main" val="3262631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sz="2400" dirty="0" smtClean="0"/>
              <a:t>A branch of Sports Analytics</a:t>
            </a:r>
          </a:p>
          <a:p>
            <a:pPr>
              <a:lnSpc>
                <a:spcPct val="150000"/>
              </a:lnSpc>
            </a:pPr>
            <a:r>
              <a:rPr lang="en-US" sz="2400" dirty="0" smtClean="0"/>
              <a:t>Game Summarization </a:t>
            </a:r>
            <a:r>
              <a:rPr lang="en-US" sz="2400" dirty="0" err="1" smtClean="0"/>
              <a:t>vs</a:t>
            </a:r>
            <a:r>
              <a:rPr lang="en-US" sz="2400" dirty="0" smtClean="0"/>
              <a:t> Tactical Analysis</a:t>
            </a:r>
          </a:p>
          <a:p>
            <a:pPr>
              <a:lnSpc>
                <a:spcPct val="150000"/>
              </a:lnSpc>
            </a:pPr>
            <a:r>
              <a:rPr lang="en-US" sz="2400" dirty="0" smtClean="0"/>
              <a:t>Dataset Nature in </a:t>
            </a:r>
            <a:r>
              <a:rPr lang="en-US" sz="2400" dirty="0"/>
              <a:t>S</a:t>
            </a:r>
            <a:r>
              <a:rPr lang="en-US" sz="2400" dirty="0" smtClean="0"/>
              <a:t>ystem Construction</a:t>
            </a:r>
          </a:p>
          <a:p>
            <a:pPr>
              <a:lnSpc>
                <a:spcPct val="150000"/>
              </a:lnSpc>
            </a:pPr>
            <a:r>
              <a:rPr lang="en-US" sz="2400" dirty="0" smtClean="0"/>
              <a:t>Network Types</a:t>
            </a:r>
          </a:p>
          <a:p>
            <a:pPr>
              <a:lnSpc>
                <a:spcPct val="150000"/>
              </a:lnSpc>
            </a:pPr>
            <a:r>
              <a:rPr lang="en-US" sz="2400" dirty="0" smtClean="0">
                <a:solidFill>
                  <a:srgbClr val="C00000"/>
                </a:solidFill>
              </a:rPr>
              <a:t>Scoring and Evaluation Metrics</a:t>
            </a:r>
            <a:endParaRPr lang="en-US" sz="2400" dirty="0">
              <a:solidFill>
                <a:srgbClr val="C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452168" y="6415344"/>
            <a:ext cx="2743200" cy="365125"/>
          </a:xfrm>
        </p:spPr>
        <p:txBody>
          <a:bodyPr/>
          <a:lstStyle/>
          <a:p>
            <a:fld id="{AA0854A0-C36B-4A3F-9558-7A05D4F75119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366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004910"/>
            <a:ext cx="10515600" cy="693261"/>
          </a:xfrm>
        </p:spPr>
        <p:txBody>
          <a:bodyPr/>
          <a:lstStyle/>
          <a:p>
            <a:r>
              <a:rPr lang="en-US" dirty="0"/>
              <a:t>Scoring and Evaluation Metrics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9452168" y="6415344"/>
            <a:ext cx="2743200" cy="365125"/>
          </a:xfrm>
        </p:spPr>
        <p:txBody>
          <a:bodyPr/>
          <a:lstStyle/>
          <a:p>
            <a:fld id="{AA0854A0-C36B-4A3F-9558-7A05D4F75119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53490"/>
            <a:ext cx="6610350" cy="3713354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endParaRPr lang="en-US" dirty="0" smtClean="0"/>
          </a:p>
          <a:p>
            <a:pPr>
              <a:lnSpc>
                <a:spcPct val="150000"/>
              </a:lnSpc>
            </a:pPr>
            <a:r>
              <a:rPr lang="en-US" sz="2400" b="1" i="1" dirty="0" smtClean="0"/>
              <a:t>Accuracy</a:t>
            </a:r>
            <a:endParaRPr lang="en-US" sz="2400" b="1" i="1" dirty="0" smtClean="0"/>
          </a:p>
          <a:p>
            <a:pPr>
              <a:lnSpc>
                <a:spcPct val="150000"/>
              </a:lnSpc>
            </a:pPr>
            <a:r>
              <a:rPr lang="en-US" sz="2400" dirty="0" smtClean="0"/>
              <a:t>Confusion Matrices</a:t>
            </a:r>
          </a:p>
          <a:p>
            <a:pPr>
              <a:lnSpc>
                <a:spcPct val="150000"/>
              </a:lnSpc>
            </a:pPr>
            <a:r>
              <a:rPr lang="en-US" sz="2400" dirty="0" smtClean="0"/>
              <a:t>Recall and </a:t>
            </a:r>
            <a:r>
              <a:rPr lang="en-US" sz="2400" dirty="0" smtClean="0"/>
              <a:t>Precision</a:t>
            </a:r>
          </a:p>
          <a:p>
            <a:pPr>
              <a:lnSpc>
                <a:spcPct val="150000"/>
              </a:lnSpc>
            </a:pPr>
            <a:r>
              <a:rPr lang="en-US" sz="2400" dirty="0" err="1" smtClean="0"/>
              <a:t>IoU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7" r="3129"/>
          <a:stretch/>
        </p:blipFill>
        <p:spPr>
          <a:xfrm>
            <a:off x="5770445" y="2086194"/>
            <a:ext cx="4184883" cy="3510301"/>
          </a:xfrm>
          <a:prstGeom prst="rect">
            <a:avLst/>
          </a:prstGeom>
        </p:spPr>
      </p:pic>
      <p:sp>
        <p:nvSpPr>
          <p:cNvPr id="7" name="Footer Placeholder 9"/>
          <p:cNvSpPr txBox="1">
            <a:spLocks/>
          </p:cNvSpPr>
          <p:nvPr/>
        </p:nvSpPr>
        <p:spPr>
          <a:xfrm>
            <a:off x="6857977" y="5591353"/>
            <a:ext cx="2618002" cy="37799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(</a:t>
            </a:r>
            <a:r>
              <a:rPr lang="en-US" dirty="0" err="1" smtClean="0"/>
              <a:t>Tsagkatakis</a:t>
            </a:r>
            <a:r>
              <a:rPr lang="en-US" dirty="0" smtClean="0"/>
              <a:t> et al. , 2017)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0" y="6342195"/>
            <a:ext cx="115157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chemeClr val="bg1"/>
                </a:solidFill>
              </a:rPr>
              <a:t>Tsagkatakis</a:t>
            </a:r>
            <a:r>
              <a:rPr lang="en-US" sz="1600" dirty="0">
                <a:solidFill>
                  <a:schemeClr val="bg1"/>
                </a:solidFill>
              </a:rPr>
              <a:t>, </a:t>
            </a:r>
            <a:r>
              <a:rPr lang="en-US" sz="1600" dirty="0" err="1">
                <a:solidFill>
                  <a:schemeClr val="bg1"/>
                </a:solidFill>
              </a:rPr>
              <a:t>Grigorios</a:t>
            </a:r>
            <a:r>
              <a:rPr lang="en-US" sz="1600" dirty="0">
                <a:solidFill>
                  <a:schemeClr val="bg1"/>
                </a:solidFill>
              </a:rPr>
              <a:t>, Mustafa </a:t>
            </a:r>
            <a:r>
              <a:rPr lang="en-US" sz="1600" dirty="0" err="1">
                <a:solidFill>
                  <a:schemeClr val="bg1"/>
                </a:solidFill>
              </a:rPr>
              <a:t>Jaber</a:t>
            </a:r>
            <a:r>
              <a:rPr lang="en-US" sz="1600" dirty="0">
                <a:solidFill>
                  <a:schemeClr val="bg1"/>
                </a:solidFill>
              </a:rPr>
              <a:t>, and </a:t>
            </a:r>
            <a:r>
              <a:rPr lang="en-US" sz="1600" dirty="0" err="1">
                <a:solidFill>
                  <a:schemeClr val="bg1"/>
                </a:solidFill>
              </a:rPr>
              <a:t>Panagiotis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Tsakalides</a:t>
            </a:r>
            <a:r>
              <a:rPr lang="en-US" sz="1600" dirty="0">
                <a:solidFill>
                  <a:schemeClr val="bg1"/>
                </a:solidFill>
              </a:rPr>
              <a:t>. "Goal!! Event detection in sports video." Electronic Imaging 2017.16 (2017): 15-20</a:t>
            </a:r>
            <a:r>
              <a:rPr lang="en-US" sz="1600" dirty="0" smtClean="0">
                <a:solidFill>
                  <a:schemeClr val="bg1"/>
                </a:solidFill>
              </a:rPr>
              <a:t>.</a:t>
            </a:r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200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004910"/>
            <a:ext cx="10515600" cy="693261"/>
          </a:xfrm>
        </p:spPr>
        <p:txBody>
          <a:bodyPr/>
          <a:lstStyle/>
          <a:p>
            <a:r>
              <a:rPr lang="en-US" dirty="0"/>
              <a:t>Scoring and Evaluation Metrics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9452168" y="6415344"/>
            <a:ext cx="2743200" cy="365125"/>
          </a:xfrm>
        </p:spPr>
        <p:txBody>
          <a:bodyPr/>
          <a:lstStyle/>
          <a:p>
            <a:fld id="{AA0854A0-C36B-4A3F-9558-7A05D4F75119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48947"/>
            <a:ext cx="6610350" cy="3713354"/>
          </a:xfrm>
        </p:spPr>
        <p:txBody>
          <a:bodyPr/>
          <a:lstStyle/>
          <a:p>
            <a:pPr>
              <a:lnSpc>
                <a:spcPct val="100000"/>
              </a:lnSpc>
            </a:pPr>
            <a:endParaRPr lang="en-US" dirty="0" smtClean="0"/>
          </a:p>
          <a:p>
            <a:pPr>
              <a:lnSpc>
                <a:spcPct val="150000"/>
              </a:lnSpc>
            </a:pPr>
            <a:r>
              <a:rPr lang="en-US" sz="2400" dirty="0" smtClean="0"/>
              <a:t>Accuracy</a:t>
            </a:r>
            <a:endParaRPr lang="en-US" sz="2400" dirty="0" smtClean="0"/>
          </a:p>
          <a:p>
            <a:pPr>
              <a:lnSpc>
                <a:spcPct val="150000"/>
              </a:lnSpc>
            </a:pPr>
            <a:r>
              <a:rPr lang="en-US" sz="2400" b="1" i="1" dirty="0" smtClean="0"/>
              <a:t>Confusion Matrices</a:t>
            </a:r>
          </a:p>
          <a:p>
            <a:pPr>
              <a:lnSpc>
                <a:spcPct val="150000"/>
              </a:lnSpc>
            </a:pPr>
            <a:r>
              <a:rPr lang="en-US" sz="2400" dirty="0" smtClean="0"/>
              <a:t>Recall and </a:t>
            </a:r>
            <a:r>
              <a:rPr lang="en-US" sz="2400" dirty="0" smtClean="0"/>
              <a:t>Precision</a:t>
            </a:r>
          </a:p>
          <a:p>
            <a:pPr>
              <a:lnSpc>
                <a:spcPct val="150000"/>
              </a:lnSpc>
            </a:pPr>
            <a:r>
              <a:rPr lang="en-US" sz="2400" dirty="0" err="1"/>
              <a:t>IoU</a:t>
            </a:r>
            <a:endParaRPr lang="en-US" sz="2400" dirty="0"/>
          </a:p>
          <a:p>
            <a:pPr>
              <a:lnSpc>
                <a:spcPct val="150000"/>
              </a:lnSpc>
            </a:pPr>
            <a:endParaRPr lang="en-US" sz="2400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6560133" y="5924480"/>
            <a:ext cx="2266061" cy="361876"/>
          </a:xfrm>
        </p:spPr>
        <p:txBody>
          <a:bodyPr/>
          <a:lstStyle/>
          <a:p>
            <a:r>
              <a:rPr lang="en-US" dirty="0" smtClean="0"/>
              <a:t>(</a:t>
            </a:r>
            <a:r>
              <a:rPr lang="en-US" dirty="0" err="1" smtClean="0"/>
              <a:t>D’Orazio</a:t>
            </a:r>
            <a:r>
              <a:rPr lang="en-US" dirty="0" smtClean="0"/>
              <a:t> et al. , 2010)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23" r="33145" b="28383"/>
          <a:stretch/>
        </p:blipFill>
        <p:spPr>
          <a:xfrm>
            <a:off x="5588139" y="1821473"/>
            <a:ext cx="4210050" cy="404537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0" y="6342195"/>
            <a:ext cx="115157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chemeClr val="bg1"/>
                </a:solidFill>
              </a:rPr>
              <a:t>D’Orazio</a:t>
            </a:r>
            <a:r>
              <a:rPr lang="en-US" sz="1600" dirty="0">
                <a:solidFill>
                  <a:schemeClr val="bg1"/>
                </a:solidFill>
              </a:rPr>
              <a:t>, </a:t>
            </a:r>
            <a:r>
              <a:rPr lang="en-US" sz="1600" dirty="0" err="1">
                <a:solidFill>
                  <a:schemeClr val="bg1"/>
                </a:solidFill>
              </a:rPr>
              <a:t>Tiziana</a:t>
            </a:r>
            <a:r>
              <a:rPr lang="en-US" sz="1600" dirty="0">
                <a:solidFill>
                  <a:schemeClr val="bg1"/>
                </a:solidFill>
              </a:rPr>
              <a:t>, and Marco Leo. "A review of vision-based systems for soccer video analysis." Pattern recognition 43.8 (2010</a:t>
            </a:r>
            <a:r>
              <a:rPr lang="en-US" sz="1600" dirty="0" smtClean="0">
                <a:solidFill>
                  <a:schemeClr val="bg1"/>
                </a:solidFill>
              </a:rPr>
              <a:t>).</a:t>
            </a:r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3563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004910"/>
            <a:ext cx="10515600" cy="693261"/>
          </a:xfrm>
        </p:spPr>
        <p:txBody>
          <a:bodyPr/>
          <a:lstStyle/>
          <a:p>
            <a:r>
              <a:rPr lang="en-US" dirty="0"/>
              <a:t>Scoring and Evaluation Metrics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9452168" y="6415344"/>
            <a:ext cx="2743200" cy="365125"/>
          </a:xfrm>
        </p:spPr>
        <p:txBody>
          <a:bodyPr/>
          <a:lstStyle/>
          <a:p>
            <a:fld id="{AA0854A0-C36B-4A3F-9558-7A05D4F75119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53490"/>
            <a:ext cx="6610350" cy="3713354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endParaRPr lang="en-US" dirty="0" smtClean="0"/>
          </a:p>
          <a:p>
            <a:pPr>
              <a:lnSpc>
                <a:spcPct val="150000"/>
              </a:lnSpc>
            </a:pPr>
            <a:r>
              <a:rPr lang="en-US" sz="2400" dirty="0" smtClean="0"/>
              <a:t>Accuracy</a:t>
            </a:r>
          </a:p>
          <a:p>
            <a:pPr>
              <a:lnSpc>
                <a:spcPct val="150000"/>
              </a:lnSpc>
            </a:pPr>
            <a:r>
              <a:rPr lang="en-US" sz="2400" dirty="0" smtClean="0"/>
              <a:t>Confusion Matrices</a:t>
            </a:r>
          </a:p>
          <a:p>
            <a:pPr>
              <a:lnSpc>
                <a:spcPct val="150000"/>
              </a:lnSpc>
            </a:pPr>
            <a:r>
              <a:rPr lang="en-US" sz="2400" b="1" i="1" dirty="0" smtClean="0"/>
              <a:t>Recall and </a:t>
            </a:r>
            <a:r>
              <a:rPr lang="en-US" sz="2400" b="1" i="1" dirty="0" smtClean="0"/>
              <a:t>Precision</a:t>
            </a:r>
          </a:p>
          <a:p>
            <a:pPr>
              <a:lnSpc>
                <a:spcPct val="150000"/>
              </a:lnSpc>
            </a:pPr>
            <a:r>
              <a:rPr lang="en-US" sz="2400" dirty="0" err="1"/>
              <a:t>IoU</a:t>
            </a:r>
            <a:endParaRPr lang="en-US" sz="2400" dirty="0"/>
          </a:p>
          <a:p>
            <a:pPr>
              <a:lnSpc>
                <a:spcPct val="150000"/>
              </a:lnSpc>
            </a:pPr>
            <a:endParaRPr lang="en-US" sz="2400" b="1" i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05" t="2464" r="5506" b="34460"/>
          <a:stretch/>
        </p:blipFill>
        <p:spPr>
          <a:xfrm>
            <a:off x="5651455" y="1816203"/>
            <a:ext cx="1639850" cy="213231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343"/>
          <a:stretch/>
        </p:blipFill>
        <p:spPr>
          <a:xfrm>
            <a:off x="7529593" y="1908100"/>
            <a:ext cx="2325755" cy="138082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8818" y="4285803"/>
            <a:ext cx="5479667" cy="1992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301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004910"/>
            <a:ext cx="10515600" cy="633059"/>
          </a:xfrm>
        </p:spPr>
        <p:txBody>
          <a:bodyPr/>
          <a:lstStyle/>
          <a:p>
            <a:r>
              <a:rPr lang="en-US" sz="4000" dirty="0" smtClean="0"/>
              <a:t>Objectives and Challenges:</a:t>
            </a:r>
            <a:endParaRPr lang="en-US" sz="4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854A0-C36B-4A3F-9558-7A05D4F75119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5" name="Right Arrow 4"/>
          <p:cNvSpPr/>
          <p:nvPr/>
        </p:nvSpPr>
        <p:spPr>
          <a:xfrm>
            <a:off x="4787881" y="2972075"/>
            <a:ext cx="1605214" cy="606435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utoShape 2" descr="Image result for exponential increase 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806" y="2123819"/>
            <a:ext cx="3378354" cy="230294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TextBox 7"/>
          <p:cNvSpPr txBox="1"/>
          <p:nvPr/>
        </p:nvSpPr>
        <p:spPr>
          <a:xfrm>
            <a:off x="696036" y="21709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96036" y="4516571"/>
            <a:ext cx="47892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Tremendous </a:t>
            </a:r>
            <a:r>
              <a:rPr lang="en-US" sz="2400" b="1" dirty="0" smtClean="0"/>
              <a:t>increase</a:t>
            </a:r>
            <a:r>
              <a:rPr lang="en-US" sz="2400" dirty="0" smtClean="0"/>
              <a:t> in visual data</a:t>
            </a:r>
            <a:endParaRPr lang="en-US" sz="2400" dirty="0"/>
          </a:p>
        </p:txBody>
      </p:sp>
      <p:sp>
        <p:nvSpPr>
          <p:cNvPr id="13" name="TextBox 12"/>
          <p:cNvSpPr txBox="1"/>
          <p:nvPr/>
        </p:nvSpPr>
        <p:spPr>
          <a:xfrm>
            <a:off x="6636817" y="2118442"/>
            <a:ext cx="507696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 smtClean="0"/>
              <a:t>Need for: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 smtClean="0"/>
              <a:t>Organization</a:t>
            </a:r>
            <a:r>
              <a:rPr lang="en-US" sz="2400" dirty="0" smtClean="0"/>
              <a:t>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 smtClean="0"/>
              <a:t>Classification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 smtClean="0"/>
              <a:t>Example</a:t>
            </a:r>
            <a:r>
              <a:rPr lang="en-US" sz="2400" dirty="0" smtClean="0"/>
              <a:t>: Improvement in </a:t>
            </a:r>
            <a:r>
              <a:rPr lang="en-US" sz="2400" b="1" dirty="0" smtClean="0"/>
              <a:t>recommender </a:t>
            </a:r>
            <a:r>
              <a:rPr lang="en-US" sz="2400" dirty="0" smtClean="0"/>
              <a:t>systems, </a:t>
            </a:r>
            <a:r>
              <a:rPr lang="en-US" sz="2400" b="1" dirty="0" smtClean="0"/>
              <a:t>search</a:t>
            </a:r>
            <a:r>
              <a:rPr lang="en-US" sz="2400" dirty="0" smtClean="0"/>
              <a:t> engines, etc.</a:t>
            </a:r>
            <a:endParaRPr lang="en-US" sz="2400" b="1" dirty="0" smtClean="0"/>
          </a:p>
        </p:txBody>
      </p:sp>
    </p:spTree>
    <p:extLst>
      <p:ext uri="{BB962C8B-B14F-4D97-AF65-F5344CB8AC3E}">
        <p14:creationId xmlns:p14="http://schemas.microsoft.com/office/powerpoint/2010/main" val="459485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6782456" y="5429250"/>
            <a:ext cx="1546744" cy="8001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004910"/>
            <a:ext cx="10515600" cy="693261"/>
          </a:xfrm>
        </p:spPr>
        <p:txBody>
          <a:bodyPr/>
          <a:lstStyle/>
          <a:p>
            <a:r>
              <a:rPr lang="en-US" dirty="0"/>
              <a:t>Scoring and Evaluation Metrics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9452168" y="6415344"/>
            <a:ext cx="2743200" cy="365125"/>
          </a:xfrm>
        </p:spPr>
        <p:txBody>
          <a:bodyPr/>
          <a:lstStyle/>
          <a:p>
            <a:fld id="{AA0854A0-C36B-4A3F-9558-7A05D4F75119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53490"/>
            <a:ext cx="6610350" cy="3713354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endParaRPr lang="en-US" dirty="0" smtClean="0"/>
          </a:p>
          <a:p>
            <a:pPr>
              <a:lnSpc>
                <a:spcPct val="150000"/>
              </a:lnSpc>
            </a:pPr>
            <a:r>
              <a:rPr lang="en-US" sz="2400" dirty="0" smtClean="0"/>
              <a:t>Accuracy</a:t>
            </a:r>
          </a:p>
          <a:p>
            <a:pPr>
              <a:lnSpc>
                <a:spcPct val="150000"/>
              </a:lnSpc>
            </a:pPr>
            <a:r>
              <a:rPr lang="en-US" sz="2400" dirty="0" smtClean="0"/>
              <a:t>Confusion Matrices</a:t>
            </a:r>
          </a:p>
          <a:p>
            <a:pPr>
              <a:lnSpc>
                <a:spcPct val="150000"/>
              </a:lnSpc>
            </a:pPr>
            <a:r>
              <a:rPr lang="en-US" sz="2400" dirty="0" smtClean="0"/>
              <a:t>Recall and </a:t>
            </a:r>
            <a:r>
              <a:rPr lang="en-US" sz="2400" dirty="0" smtClean="0"/>
              <a:t>Precision</a:t>
            </a:r>
          </a:p>
          <a:p>
            <a:pPr>
              <a:lnSpc>
                <a:spcPct val="150000"/>
              </a:lnSpc>
            </a:pPr>
            <a:r>
              <a:rPr lang="en-US" sz="2400" b="1" i="1" dirty="0" err="1"/>
              <a:t>IoU</a:t>
            </a:r>
            <a:endParaRPr lang="en-US" sz="2400" b="1" i="1" dirty="0"/>
          </a:p>
          <a:p>
            <a:pPr>
              <a:lnSpc>
                <a:spcPct val="150000"/>
              </a:lnSpc>
            </a:pPr>
            <a:endParaRPr lang="en-US" sz="2400" b="1" i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823" y="2113855"/>
            <a:ext cx="3518010" cy="2744048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>
            <a:off x="5702438" y="5829300"/>
            <a:ext cx="3981450" cy="0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lowchart: Predefined Process 11"/>
          <p:cNvSpPr/>
          <p:nvPr/>
        </p:nvSpPr>
        <p:spPr>
          <a:xfrm>
            <a:off x="6105112" y="5429250"/>
            <a:ext cx="2224088" cy="800100"/>
          </a:xfrm>
          <a:prstGeom prst="flowChartPredefinedProcess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lowchart: Predefined Process 12"/>
          <p:cNvSpPr/>
          <p:nvPr/>
        </p:nvSpPr>
        <p:spPr>
          <a:xfrm>
            <a:off x="6782456" y="5429250"/>
            <a:ext cx="2224088" cy="800100"/>
          </a:xfrm>
          <a:prstGeom prst="flowChartPredefinedProcess">
            <a:avLst/>
          </a:prstGeom>
          <a:noFill/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5224462" y="5075277"/>
            <a:ext cx="1438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B0F0"/>
                </a:solidFill>
              </a:rPr>
              <a:t>Ground Truth</a:t>
            </a:r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601527" y="5058591"/>
            <a:ext cx="1256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2">
                    <a:lumMod val="50000"/>
                  </a:schemeClr>
                </a:solidFill>
              </a:rPr>
              <a:t>Detection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38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004910"/>
            <a:ext cx="10515600" cy="693261"/>
          </a:xfrm>
        </p:spPr>
        <p:txBody>
          <a:bodyPr/>
          <a:lstStyle/>
          <a:p>
            <a:r>
              <a:rPr lang="en-US" dirty="0"/>
              <a:t>Scoring and Evaluation Metrics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9452168" y="6415344"/>
            <a:ext cx="2743200" cy="365125"/>
          </a:xfrm>
        </p:spPr>
        <p:txBody>
          <a:bodyPr/>
          <a:lstStyle/>
          <a:p>
            <a:fld id="{AA0854A0-C36B-4A3F-9558-7A05D4F75119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53490"/>
            <a:ext cx="6610350" cy="3713354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dirty="0" smtClean="0"/>
              <a:t>Comparison with the State-of-the-art</a:t>
            </a:r>
            <a:endParaRPr lang="en-US" sz="2400" b="1" i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6532" y="3249952"/>
            <a:ext cx="4243088" cy="216157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0496146" y="4152847"/>
            <a:ext cx="173454" cy="499015"/>
          </a:xfrm>
          <a:custGeom>
            <a:avLst/>
            <a:gdLst/>
            <a:ahLst/>
            <a:cxnLst/>
            <a:rect l="l" t="t" r="r" b="b"/>
            <a:pathLst>
              <a:path w="259333" h="751810">
                <a:moveTo>
                  <a:pt x="113556" y="706864"/>
                </a:moveTo>
                <a:lnTo>
                  <a:pt x="113556" y="740796"/>
                </a:lnTo>
                <a:lnTo>
                  <a:pt x="132122" y="740796"/>
                </a:lnTo>
                <a:cubicBezTo>
                  <a:pt x="135044" y="740796"/>
                  <a:pt x="137594" y="740449"/>
                  <a:pt x="139772" y="739755"/>
                </a:cubicBezTo>
                <a:cubicBezTo>
                  <a:pt x="141950" y="739060"/>
                  <a:pt x="143869" y="738031"/>
                  <a:pt x="145527" y="736666"/>
                </a:cubicBezTo>
                <a:cubicBezTo>
                  <a:pt x="147186" y="735302"/>
                  <a:pt x="148486" y="733603"/>
                  <a:pt x="149427" y="731569"/>
                </a:cubicBezTo>
                <a:cubicBezTo>
                  <a:pt x="150367" y="729535"/>
                  <a:pt x="150837" y="727179"/>
                  <a:pt x="150837" y="724500"/>
                </a:cubicBezTo>
                <a:cubicBezTo>
                  <a:pt x="150837" y="721622"/>
                  <a:pt x="150380" y="719092"/>
                  <a:pt x="149464" y="716910"/>
                </a:cubicBezTo>
                <a:cubicBezTo>
                  <a:pt x="148548" y="714727"/>
                  <a:pt x="147211" y="712891"/>
                  <a:pt x="145454" y="711403"/>
                </a:cubicBezTo>
                <a:cubicBezTo>
                  <a:pt x="143696" y="709915"/>
                  <a:pt x="141492" y="708786"/>
                  <a:pt x="138843" y="708017"/>
                </a:cubicBezTo>
                <a:cubicBezTo>
                  <a:pt x="136194" y="707248"/>
                  <a:pt x="132865" y="706864"/>
                  <a:pt x="128855" y="706864"/>
                </a:cubicBezTo>
                <a:close/>
                <a:moveTo>
                  <a:pt x="18380" y="665713"/>
                </a:moveTo>
                <a:lnTo>
                  <a:pt x="18380" y="740648"/>
                </a:lnTo>
                <a:lnTo>
                  <a:pt x="31552" y="740648"/>
                </a:lnTo>
                <a:cubicBezTo>
                  <a:pt x="37703" y="740648"/>
                  <a:pt x="42887" y="739879"/>
                  <a:pt x="47104" y="738341"/>
                </a:cubicBezTo>
                <a:cubicBezTo>
                  <a:pt x="51321" y="736803"/>
                  <a:pt x="54843" y="734446"/>
                  <a:pt x="57671" y="731271"/>
                </a:cubicBezTo>
                <a:cubicBezTo>
                  <a:pt x="60499" y="728096"/>
                  <a:pt x="62620" y="724115"/>
                  <a:pt x="64033" y="719328"/>
                </a:cubicBezTo>
                <a:cubicBezTo>
                  <a:pt x="65447" y="714541"/>
                  <a:pt x="66154" y="708873"/>
                  <a:pt x="66154" y="702324"/>
                </a:cubicBezTo>
                <a:cubicBezTo>
                  <a:pt x="66154" y="697115"/>
                  <a:pt x="65509" y="692266"/>
                  <a:pt x="64220" y="687776"/>
                </a:cubicBezTo>
                <a:cubicBezTo>
                  <a:pt x="62930" y="683287"/>
                  <a:pt x="60908" y="679405"/>
                  <a:pt x="58155" y="676131"/>
                </a:cubicBezTo>
                <a:cubicBezTo>
                  <a:pt x="55401" y="672856"/>
                  <a:pt x="51916" y="670302"/>
                  <a:pt x="47700" y="668466"/>
                </a:cubicBezTo>
                <a:cubicBezTo>
                  <a:pt x="43483" y="666630"/>
                  <a:pt x="38051" y="665713"/>
                  <a:pt x="31403" y="665713"/>
                </a:cubicBezTo>
                <a:close/>
                <a:moveTo>
                  <a:pt x="113556" y="665489"/>
                </a:moveTo>
                <a:lnTo>
                  <a:pt x="113556" y="696669"/>
                </a:lnTo>
                <a:lnTo>
                  <a:pt x="128106" y="696669"/>
                </a:lnTo>
                <a:cubicBezTo>
                  <a:pt x="131422" y="696669"/>
                  <a:pt x="134095" y="696235"/>
                  <a:pt x="136124" y="695367"/>
                </a:cubicBezTo>
                <a:cubicBezTo>
                  <a:pt x="138154" y="694498"/>
                  <a:pt x="139837" y="693333"/>
                  <a:pt x="141173" y="691869"/>
                </a:cubicBezTo>
                <a:cubicBezTo>
                  <a:pt x="142509" y="690406"/>
                  <a:pt x="143487" y="688694"/>
                  <a:pt x="144105" y="686735"/>
                </a:cubicBezTo>
                <a:cubicBezTo>
                  <a:pt x="144724" y="684775"/>
                  <a:pt x="145033" y="682753"/>
                  <a:pt x="145033" y="680670"/>
                </a:cubicBezTo>
                <a:cubicBezTo>
                  <a:pt x="145033" y="678338"/>
                  <a:pt x="144711" y="676230"/>
                  <a:pt x="144068" y="674345"/>
                </a:cubicBezTo>
                <a:cubicBezTo>
                  <a:pt x="143425" y="672460"/>
                  <a:pt x="142410" y="670860"/>
                  <a:pt x="141024" y="669545"/>
                </a:cubicBezTo>
                <a:cubicBezTo>
                  <a:pt x="139638" y="668230"/>
                  <a:pt x="137832" y="667226"/>
                  <a:pt x="135605" y="666531"/>
                </a:cubicBezTo>
                <a:cubicBezTo>
                  <a:pt x="133378" y="665837"/>
                  <a:pt x="130433" y="665489"/>
                  <a:pt x="126770" y="665489"/>
                </a:cubicBezTo>
                <a:close/>
                <a:moveTo>
                  <a:pt x="105594" y="655071"/>
                </a:moveTo>
                <a:lnTo>
                  <a:pt x="127471" y="655071"/>
                </a:lnTo>
                <a:cubicBezTo>
                  <a:pt x="133226" y="655071"/>
                  <a:pt x="137939" y="655617"/>
                  <a:pt x="141610" y="656709"/>
                </a:cubicBezTo>
                <a:cubicBezTo>
                  <a:pt x="145281" y="657800"/>
                  <a:pt x="148345" y="659387"/>
                  <a:pt x="150800" y="661471"/>
                </a:cubicBezTo>
                <a:cubicBezTo>
                  <a:pt x="153256" y="663555"/>
                  <a:pt x="155104" y="666110"/>
                  <a:pt x="156344" y="669136"/>
                </a:cubicBezTo>
                <a:cubicBezTo>
                  <a:pt x="157584" y="672162"/>
                  <a:pt x="158204" y="675585"/>
                  <a:pt x="158204" y="679405"/>
                </a:cubicBezTo>
                <a:cubicBezTo>
                  <a:pt x="158204" y="681687"/>
                  <a:pt x="157932" y="683870"/>
                  <a:pt x="157386" y="685953"/>
                </a:cubicBezTo>
                <a:cubicBezTo>
                  <a:pt x="156840" y="688037"/>
                  <a:pt x="156034" y="689959"/>
                  <a:pt x="154967" y="691720"/>
                </a:cubicBezTo>
                <a:cubicBezTo>
                  <a:pt x="153901" y="693482"/>
                  <a:pt x="152561" y="695057"/>
                  <a:pt x="150949" y="696446"/>
                </a:cubicBezTo>
                <a:cubicBezTo>
                  <a:pt x="149337" y="697835"/>
                  <a:pt x="147489" y="698976"/>
                  <a:pt x="145405" y="699869"/>
                </a:cubicBezTo>
                <a:cubicBezTo>
                  <a:pt x="148035" y="700365"/>
                  <a:pt x="150490" y="701270"/>
                  <a:pt x="152772" y="702585"/>
                </a:cubicBezTo>
                <a:cubicBezTo>
                  <a:pt x="155054" y="703899"/>
                  <a:pt x="157051" y="705574"/>
                  <a:pt x="158763" y="707608"/>
                </a:cubicBezTo>
                <a:cubicBezTo>
                  <a:pt x="160474" y="709642"/>
                  <a:pt x="161826" y="712023"/>
                  <a:pt x="162818" y="714752"/>
                </a:cubicBezTo>
                <a:cubicBezTo>
                  <a:pt x="163810" y="717480"/>
                  <a:pt x="164306" y="720481"/>
                  <a:pt x="164306" y="723756"/>
                </a:cubicBezTo>
                <a:cubicBezTo>
                  <a:pt x="164306" y="726782"/>
                  <a:pt x="163922" y="729572"/>
                  <a:pt x="163153" y="732127"/>
                </a:cubicBezTo>
                <a:cubicBezTo>
                  <a:pt x="162384" y="734682"/>
                  <a:pt x="161305" y="736977"/>
                  <a:pt x="159916" y="739011"/>
                </a:cubicBezTo>
                <a:cubicBezTo>
                  <a:pt x="158527" y="741044"/>
                  <a:pt x="156853" y="742830"/>
                  <a:pt x="154893" y="744368"/>
                </a:cubicBezTo>
                <a:cubicBezTo>
                  <a:pt x="152933" y="745906"/>
                  <a:pt x="150726" y="747196"/>
                  <a:pt x="148270" y="748238"/>
                </a:cubicBezTo>
                <a:cubicBezTo>
                  <a:pt x="145815" y="749280"/>
                  <a:pt x="143185" y="750061"/>
                  <a:pt x="140382" y="750582"/>
                </a:cubicBezTo>
                <a:cubicBezTo>
                  <a:pt x="137579" y="751103"/>
                  <a:pt x="134367" y="751363"/>
                  <a:pt x="130746" y="751363"/>
                </a:cubicBezTo>
                <a:lnTo>
                  <a:pt x="105594" y="751363"/>
                </a:lnTo>
                <a:cubicBezTo>
                  <a:pt x="104453" y="751363"/>
                  <a:pt x="103374" y="750979"/>
                  <a:pt x="102357" y="750210"/>
                </a:cubicBezTo>
                <a:cubicBezTo>
                  <a:pt x="101340" y="749441"/>
                  <a:pt x="100831" y="748089"/>
                  <a:pt x="100831" y="746154"/>
                </a:cubicBezTo>
                <a:lnTo>
                  <a:pt x="100831" y="660280"/>
                </a:lnTo>
                <a:cubicBezTo>
                  <a:pt x="100831" y="658346"/>
                  <a:pt x="101340" y="656994"/>
                  <a:pt x="102357" y="656225"/>
                </a:cubicBezTo>
                <a:cubicBezTo>
                  <a:pt x="103374" y="655456"/>
                  <a:pt x="104453" y="655071"/>
                  <a:pt x="105594" y="655071"/>
                </a:cubicBezTo>
                <a:close/>
                <a:moveTo>
                  <a:pt x="10344" y="655071"/>
                </a:moveTo>
                <a:lnTo>
                  <a:pt x="32147" y="655071"/>
                </a:lnTo>
                <a:cubicBezTo>
                  <a:pt x="40481" y="655071"/>
                  <a:pt x="47526" y="656150"/>
                  <a:pt x="53281" y="658308"/>
                </a:cubicBezTo>
                <a:cubicBezTo>
                  <a:pt x="59035" y="660466"/>
                  <a:pt x="63860" y="663567"/>
                  <a:pt x="67754" y="667610"/>
                </a:cubicBezTo>
                <a:cubicBezTo>
                  <a:pt x="71649" y="671653"/>
                  <a:pt x="74600" y="676552"/>
                  <a:pt x="76609" y="682307"/>
                </a:cubicBezTo>
                <a:cubicBezTo>
                  <a:pt x="78619" y="688062"/>
                  <a:pt x="79623" y="694561"/>
                  <a:pt x="79623" y="701803"/>
                </a:cubicBezTo>
                <a:cubicBezTo>
                  <a:pt x="79623" y="710138"/>
                  <a:pt x="78557" y="717418"/>
                  <a:pt x="76423" y="723644"/>
                </a:cubicBezTo>
                <a:cubicBezTo>
                  <a:pt x="74290" y="729870"/>
                  <a:pt x="71177" y="735029"/>
                  <a:pt x="67084" y="739122"/>
                </a:cubicBezTo>
                <a:cubicBezTo>
                  <a:pt x="62992" y="743215"/>
                  <a:pt x="57969" y="746278"/>
                  <a:pt x="52016" y="748312"/>
                </a:cubicBezTo>
                <a:cubicBezTo>
                  <a:pt x="46062" y="750346"/>
                  <a:pt x="38968" y="751363"/>
                  <a:pt x="30733" y="751363"/>
                </a:cubicBezTo>
                <a:lnTo>
                  <a:pt x="10344" y="751363"/>
                </a:lnTo>
                <a:cubicBezTo>
                  <a:pt x="9203" y="751363"/>
                  <a:pt x="8124" y="750979"/>
                  <a:pt x="7107" y="750210"/>
                </a:cubicBezTo>
                <a:cubicBezTo>
                  <a:pt x="6090" y="749441"/>
                  <a:pt x="5581" y="748089"/>
                  <a:pt x="5581" y="746154"/>
                </a:cubicBezTo>
                <a:lnTo>
                  <a:pt x="5581" y="660280"/>
                </a:lnTo>
                <a:cubicBezTo>
                  <a:pt x="5581" y="658346"/>
                  <a:pt x="6090" y="656994"/>
                  <a:pt x="7107" y="656225"/>
                </a:cubicBezTo>
                <a:cubicBezTo>
                  <a:pt x="8124" y="655456"/>
                  <a:pt x="9203" y="655071"/>
                  <a:pt x="10344" y="655071"/>
                </a:cubicBezTo>
                <a:close/>
                <a:moveTo>
                  <a:pt x="253051" y="654848"/>
                </a:moveTo>
                <a:cubicBezTo>
                  <a:pt x="254203" y="654848"/>
                  <a:pt x="255198" y="654898"/>
                  <a:pt x="256035" y="654997"/>
                </a:cubicBezTo>
                <a:cubicBezTo>
                  <a:pt x="256873" y="655096"/>
                  <a:pt x="257527" y="655257"/>
                  <a:pt x="257998" y="655481"/>
                </a:cubicBezTo>
                <a:cubicBezTo>
                  <a:pt x="258470" y="655704"/>
                  <a:pt x="258810" y="655964"/>
                  <a:pt x="259019" y="656262"/>
                </a:cubicBezTo>
                <a:cubicBezTo>
                  <a:pt x="259228" y="656560"/>
                  <a:pt x="259333" y="656882"/>
                  <a:pt x="259333" y="657229"/>
                </a:cubicBezTo>
                <a:lnTo>
                  <a:pt x="259333" y="746080"/>
                </a:lnTo>
                <a:cubicBezTo>
                  <a:pt x="259333" y="747072"/>
                  <a:pt x="259166" y="747915"/>
                  <a:pt x="258833" y="748610"/>
                </a:cubicBezTo>
                <a:cubicBezTo>
                  <a:pt x="258500" y="749304"/>
                  <a:pt x="258064" y="749875"/>
                  <a:pt x="257525" y="750321"/>
                </a:cubicBezTo>
                <a:cubicBezTo>
                  <a:pt x="256986" y="750768"/>
                  <a:pt x="256384" y="751090"/>
                  <a:pt x="255717" y="751289"/>
                </a:cubicBezTo>
                <a:cubicBezTo>
                  <a:pt x="255050" y="751487"/>
                  <a:pt x="254382" y="751586"/>
                  <a:pt x="253715" y="751586"/>
                </a:cubicBezTo>
                <a:lnTo>
                  <a:pt x="249483" y="751586"/>
                </a:lnTo>
                <a:cubicBezTo>
                  <a:pt x="248149" y="751586"/>
                  <a:pt x="246981" y="751450"/>
                  <a:pt x="245980" y="751177"/>
                </a:cubicBezTo>
                <a:cubicBezTo>
                  <a:pt x="244980" y="750904"/>
                  <a:pt x="244031" y="750408"/>
                  <a:pt x="243133" y="749689"/>
                </a:cubicBezTo>
                <a:cubicBezTo>
                  <a:pt x="242235" y="748970"/>
                  <a:pt x="241338" y="747990"/>
                  <a:pt x="240440" y="746750"/>
                </a:cubicBezTo>
                <a:cubicBezTo>
                  <a:pt x="239542" y="745509"/>
                  <a:pt x="238589" y="743922"/>
                  <a:pt x="237581" y="741987"/>
                </a:cubicBezTo>
                <a:lnTo>
                  <a:pt x="208206" y="687218"/>
                </a:lnTo>
                <a:cubicBezTo>
                  <a:pt x="206670" y="684391"/>
                  <a:pt x="205123" y="681426"/>
                  <a:pt x="203563" y="678326"/>
                </a:cubicBezTo>
                <a:cubicBezTo>
                  <a:pt x="202003" y="675225"/>
                  <a:pt x="200551" y="672211"/>
                  <a:pt x="199207" y="669285"/>
                </a:cubicBezTo>
                <a:lnTo>
                  <a:pt x="199058" y="669285"/>
                </a:lnTo>
                <a:cubicBezTo>
                  <a:pt x="199157" y="672856"/>
                  <a:pt x="199231" y="676503"/>
                  <a:pt x="199281" y="680223"/>
                </a:cubicBezTo>
                <a:cubicBezTo>
                  <a:pt x="199331" y="683944"/>
                  <a:pt x="199355" y="687640"/>
                  <a:pt x="199355" y="691311"/>
                </a:cubicBezTo>
                <a:lnTo>
                  <a:pt x="199355" y="749428"/>
                </a:lnTo>
                <a:cubicBezTo>
                  <a:pt x="199355" y="749776"/>
                  <a:pt x="199251" y="750111"/>
                  <a:pt x="199042" y="750433"/>
                </a:cubicBezTo>
                <a:cubicBezTo>
                  <a:pt x="198832" y="750756"/>
                  <a:pt x="198479" y="751004"/>
                  <a:pt x="197982" y="751177"/>
                </a:cubicBezTo>
                <a:cubicBezTo>
                  <a:pt x="197484" y="751351"/>
                  <a:pt x="196830" y="751500"/>
                  <a:pt x="196018" y="751624"/>
                </a:cubicBezTo>
                <a:cubicBezTo>
                  <a:pt x="195207" y="751748"/>
                  <a:pt x="194173" y="751810"/>
                  <a:pt x="192916" y="751810"/>
                </a:cubicBezTo>
                <a:cubicBezTo>
                  <a:pt x="191660" y="751810"/>
                  <a:pt x="190626" y="751748"/>
                  <a:pt x="189815" y="751624"/>
                </a:cubicBezTo>
                <a:cubicBezTo>
                  <a:pt x="189004" y="751500"/>
                  <a:pt x="188362" y="751351"/>
                  <a:pt x="187891" y="751177"/>
                </a:cubicBezTo>
                <a:cubicBezTo>
                  <a:pt x="187420" y="751004"/>
                  <a:pt x="187079" y="750756"/>
                  <a:pt x="186870" y="750433"/>
                </a:cubicBezTo>
                <a:cubicBezTo>
                  <a:pt x="186661" y="750111"/>
                  <a:pt x="186556" y="749776"/>
                  <a:pt x="186556" y="749428"/>
                </a:cubicBezTo>
                <a:lnTo>
                  <a:pt x="186556" y="660578"/>
                </a:lnTo>
                <a:cubicBezTo>
                  <a:pt x="186556" y="658594"/>
                  <a:pt x="187120" y="657180"/>
                  <a:pt x="188246" y="656336"/>
                </a:cubicBezTo>
                <a:cubicBezTo>
                  <a:pt x="189373" y="655493"/>
                  <a:pt x="190602" y="655071"/>
                  <a:pt x="191933" y="655071"/>
                </a:cubicBezTo>
                <a:lnTo>
                  <a:pt x="198231" y="655071"/>
                </a:lnTo>
                <a:cubicBezTo>
                  <a:pt x="199716" y="655071"/>
                  <a:pt x="200957" y="655195"/>
                  <a:pt x="201956" y="655444"/>
                </a:cubicBezTo>
                <a:cubicBezTo>
                  <a:pt x="202955" y="655692"/>
                  <a:pt x="203851" y="656101"/>
                  <a:pt x="204644" y="656671"/>
                </a:cubicBezTo>
                <a:cubicBezTo>
                  <a:pt x="205437" y="657242"/>
                  <a:pt x="206205" y="658036"/>
                  <a:pt x="206948" y="659053"/>
                </a:cubicBezTo>
                <a:cubicBezTo>
                  <a:pt x="207691" y="660070"/>
                  <a:pt x="208470" y="661347"/>
                  <a:pt x="209285" y="662885"/>
                </a:cubicBezTo>
                <a:lnTo>
                  <a:pt x="231867" y="705152"/>
                </a:lnTo>
                <a:cubicBezTo>
                  <a:pt x="233258" y="707732"/>
                  <a:pt x="234601" y="710249"/>
                  <a:pt x="235895" y="712705"/>
                </a:cubicBezTo>
                <a:cubicBezTo>
                  <a:pt x="237190" y="715161"/>
                  <a:pt x="238436" y="717579"/>
                  <a:pt x="239635" y="719961"/>
                </a:cubicBezTo>
                <a:cubicBezTo>
                  <a:pt x="240834" y="722342"/>
                  <a:pt x="242020" y="724686"/>
                  <a:pt x="243195" y="726993"/>
                </a:cubicBezTo>
                <a:cubicBezTo>
                  <a:pt x="244369" y="729299"/>
                  <a:pt x="245532" y="731619"/>
                  <a:pt x="246683" y="733950"/>
                </a:cubicBezTo>
                <a:lnTo>
                  <a:pt x="246757" y="733950"/>
                </a:lnTo>
                <a:cubicBezTo>
                  <a:pt x="246658" y="730031"/>
                  <a:pt x="246596" y="725951"/>
                  <a:pt x="246571" y="721709"/>
                </a:cubicBezTo>
                <a:cubicBezTo>
                  <a:pt x="246546" y="717468"/>
                  <a:pt x="246534" y="713387"/>
                  <a:pt x="246534" y="709468"/>
                </a:cubicBezTo>
                <a:lnTo>
                  <a:pt x="246534" y="657229"/>
                </a:lnTo>
                <a:cubicBezTo>
                  <a:pt x="246534" y="656882"/>
                  <a:pt x="246639" y="656560"/>
                  <a:pt x="246848" y="656262"/>
                </a:cubicBezTo>
                <a:cubicBezTo>
                  <a:pt x="247057" y="655964"/>
                  <a:pt x="247410" y="655704"/>
                  <a:pt x="247908" y="655481"/>
                </a:cubicBezTo>
                <a:cubicBezTo>
                  <a:pt x="248405" y="655257"/>
                  <a:pt x="249059" y="655096"/>
                  <a:pt x="249871" y="654997"/>
                </a:cubicBezTo>
                <a:cubicBezTo>
                  <a:pt x="250683" y="654898"/>
                  <a:pt x="251743" y="654848"/>
                  <a:pt x="253051" y="654848"/>
                </a:cubicBezTo>
                <a:close/>
                <a:moveTo>
                  <a:pt x="18306" y="370399"/>
                </a:moveTo>
                <a:lnTo>
                  <a:pt x="18306" y="404331"/>
                </a:lnTo>
                <a:lnTo>
                  <a:pt x="36872" y="404331"/>
                </a:lnTo>
                <a:cubicBezTo>
                  <a:pt x="39794" y="404331"/>
                  <a:pt x="42344" y="403984"/>
                  <a:pt x="44522" y="403290"/>
                </a:cubicBezTo>
                <a:cubicBezTo>
                  <a:pt x="46700" y="402595"/>
                  <a:pt x="48619" y="401566"/>
                  <a:pt x="50277" y="400201"/>
                </a:cubicBezTo>
                <a:cubicBezTo>
                  <a:pt x="51936" y="398837"/>
                  <a:pt x="53236" y="397138"/>
                  <a:pt x="54177" y="395104"/>
                </a:cubicBezTo>
                <a:cubicBezTo>
                  <a:pt x="55117" y="393070"/>
                  <a:pt x="55587" y="390714"/>
                  <a:pt x="55587" y="388035"/>
                </a:cubicBezTo>
                <a:cubicBezTo>
                  <a:pt x="55587" y="385157"/>
                  <a:pt x="55130" y="382627"/>
                  <a:pt x="54214" y="380445"/>
                </a:cubicBezTo>
                <a:cubicBezTo>
                  <a:pt x="53298" y="378262"/>
                  <a:pt x="51961" y="376426"/>
                  <a:pt x="50204" y="374938"/>
                </a:cubicBezTo>
                <a:cubicBezTo>
                  <a:pt x="48446" y="373450"/>
                  <a:pt x="46242" y="372321"/>
                  <a:pt x="43593" y="371552"/>
                </a:cubicBezTo>
                <a:cubicBezTo>
                  <a:pt x="40944" y="370783"/>
                  <a:pt x="37615" y="370399"/>
                  <a:pt x="33605" y="370399"/>
                </a:cubicBezTo>
                <a:close/>
                <a:moveTo>
                  <a:pt x="18306" y="329024"/>
                </a:moveTo>
                <a:lnTo>
                  <a:pt x="18306" y="360204"/>
                </a:lnTo>
                <a:lnTo>
                  <a:pt x="32856" y="360204"/>
                </a:lnTo>
                <a:cubicBezTo>
                  <a:pt x="36172" y="360204"/>
                  <a:pt x="38845" y="359770"/>
                  <a:pt x="40874" y="358902"/>
                </a:cubicBezTo>
                <a:cubicBezTo>
                  <a:pt x="42904" y="358033"/>
                  <a:pt x="44587" y="356868"/>
                  <a:pt x="45923" y="355404"/>
                </a:cubicBezTo>
                <a:cubicBezTo>
                  <a:pt x="47259" y="353941"/>
                  <a:pt x="48237" y="352229"/>
                  <a:pt x="48855" y="350270"/>
                </a:cubicBezTo>
                <a:cubicBezTo>
                  <a:pt x="49474" y="348310"/>
                  <a:pt x="49783" y="346288"/>
                  <a:pt x="49783" y="344205"/>
                </a:cubicBezTo>
                <a:cubicBezTo>
                  <a:pt x="49783" y="341873"/>
                  <a:pt x="49461" y="339765"/>
                  <a:pt x="48818" y="337880"/>
                </a:cubicBezTo>
                <a:cubicBezTo>
                  <a:pt x="48175" y="335995"/>
                  <a:pt x="47160" y="334395"/>
                  <a:pt x="45774" y="333080"/>
                </a:cubicBezTo>
                <a:cubicBezTo>
                  <a:pt x="44388" y="331765"/>
                  <a:pt x="42582" y="330761"/>
                  <a:pt x="40355" y="330066"/>
                </a:cubicBezTo>
                <a:cubicBezTo>
                  <a:pt x="38128" y="329372"/>
                  <a:pt x="35183" y="329024"/>
                  <a:pt x="31520" y="329024"/>
                </a:cubicBezTo>
                <a:close/>
                <a:moveTo>
                  <a:pt x="10344" y="318606"/>
                </a:moveTo>
                <a:lnTo>
                  <a:pt x="32221" y="318606"/>
                </a:lnTo>
                <a:cubicBezTo>
                  <a:pt x="37976" y="318606"/>
                  <a:pt x="42689" y="319152"/>
                  <a:pt x="46360" y="320244"/>
                </a:cubicBezTo>
                <a:cubicBezTo>
                  <a:pt x="50031" y="321335"/>
                  <a:pt x="53095" y="322922"/>
                  <a:pt x="55550" y="325006"/>
                </a:cubicBezTo>
                <a:cubicBezTo>
                  <a:pt x="58006" y="327090"/>
                  <a:pt x="59854" y="329645"/>
                  <a:pt x="61094" y="332671"/>
                </a:cubicBezTo>
                <a:cubicBezTo>
                  <a:pt x="62334" y="335697"/>
                  <a:pt x="62954" y="339120"/>
                  <a:pt x="62954" y="342940"/>
                </a:cubicBezTo>
                <a:cubicBezTo>
                  <a:pt x="62954" y="345222"/>
                  <a:pt x="62682" y="347405"/>
                  <a:pt x="62136" y="349488"/>
                </a:cubicBezTo>
                <a:cubicBezTo>
                  <a:pt x="61590" y="351572"/>
                  <a:pt x="60784" y="353494"/>
                  <a:pt x="59717" y="355255"/>
                </a:cubicBezTo>
                <a:cubicBezTo>
                  <a:pt x="58651" y="357017"/>
                  <a:pt x="57311" y="358592"/>
                  <a:pt x="55699" y="359981"/>
                </a:cubicBezTo>
                <a:cubicBezTo>
                  <a:pt x="54087" y="361370"/>
                  <a:pt x="52239" y="362511"/>
                  <a:pt x="50155" y="363404"/>
                </a:cubicBezTo>
                <a:cubicBezTo>
                  <a:pt x="52785" y="363900"/>
                  <a:pt x="55240" y="364805"/>
                  <a:pt x="57522" y="366120"/>
                </a:cubicBezTo>
                <a:cubicBezTo>
                  <a:pt x="59804" y="367434"/>
                  <a:pt x="61801" y="369109"/>
                  <a:pt x="63513" y="371143"/>
                </a:cubicBezTo>
                <a:cubicBezTo>
                  <a:pt x="65224" y="373177"/>
                  <a:pt x="66576" y="375558"/>
                  <a:pt x="67568" y="378287"/>
                </a:cubicBezTo>
                <a:cubicBezTo>
                  <a:pt x="68560" y="381015"/>
                  <a:pt x="69056" y="384016"/>
                  <a:pt x="69056" y="387291"/>
                </a:cubicBezTo>
                <a:cubicBezTo>
                  <a:pt x="69056" y="390317"/>
                  <a:pt x="68672" y="393107"/>
                  <a:pt x="67903" y="395662"/>
                </a:cubicBezTo>
                <a:cubicBezTo>
                  <a:pt x="67134" y="398217"/>
                  <a:pt x="66055" y="400512"/>
                  <a:pt x="64666" y="402546"/>
                </a:cubicBezTo>
                <a:cubicBezTo>
                  <a:pt x="63277" y="404579"/>
                  <a:pt x="61603" y="406365"/>
                  <a:pt x="59643" y="407903"/>
                </a:cubicBezTo>
                <a:cubicBezTo>
                  <a:pt x="57683" y="409441"/>
                  <a:pt x="55476" y="410731"/>
                  <a:pt x="53020" y="411773"/>
                </a:cubicBezTo>
                <a:cubicBezTo>
                  <a:pt x="50565" y="412815"/>
                  <a:pt x="47935" y="413596"/>
                  <a:pt x="45132" y="414117"/>
                </a:cubicBezTo>
                <a:cubicBezTo>
                  <a:pt x="42329" y="414638"/>
                  <a:pt x="39117" y="414898"/>
                  <a:pt x="35496" y="414898"/>
                </a:cubicBezTo>
                <a:lnTo>
                  <a:pt x="10344" y="414898"/>
                </a:lnTo>
                <a:cubicBezTo>
                  <a:pt x="9203" y="414898"/>
                  <a:pt x="8124" y="414514"/>
                  <a:pt x="7107" y="413745"/>
                </a:cubicBezTo>
                <a:cubicBezTo>
                  <a:pt x="6090" y="412976"/>
                  <a:pt x="5581" y="411624"/>
                  <a:pt x="5581" y="409689"/>
                </a:cubicBezTo>
                <a:lnTo>
                  <a:pt x="5581" y="323815"/>
                </a:lnTo>
                <a:cubicBezTo>
                  <a:pt x="5581" y="321881"/>
                  <a:pt x="6090" y="320529"/>
                  <a:pt x="7107" y="319760"/>
                </a:cubicBezTo>
                <a:cubicBezTo>
                  <a:pt x="8124" y="318991"/>
                  <a:pt x="9203" y="318606"/>
                  <a:pt x="10344" y="318606"/>
                </a:cubicBezTo>
                <a:close/>
                <a:moveTo>
                  <a:pt x="157801" y="318383"/>
                </a:moveTo>
                <a:cubicBezTo>
                  <a:pt x="158953" y="318383"/>
                  <a:pt x="159948" y="318433"/>
                  <a:pt x="160785" y="318532"/>
                </a:cubicBezTo>
                <a:cubicBezTo>
                  <a:pt x="161623" y="318631"/>
                  <a:pt x="162277" y="318792"/>
                  <a:pt x="162748" y="319016"/>
                </a:cubicBezTo>
                <a:cubicBezTo>
                  <a:pt x="163220" y="319239"/>
                  <a:pt x="163560" y="319499"/>
                  <a:pt x="163769" y="319797"/>
                </a:cubicBezTo>
                <a:cubicBezTo>
                  <a:pt x="163979" y="320095"/>
                  <a:pt x="164083" y="320417"/>
                  <a:pt x="164083" y="320764"/>
                </a:cubicBezTo>
                <a:lnTo>
                  <a:pt x="164083" y="409615"/>
                </a:lnTo>
                <a:cubicBezTo>
                  <a:pt x="164083" y="410607"/>
                  <a:pt x="163916" y="411450"/>
                  <a:pt x="163583" y="412145"/>
                </a:cubicBezTo>
                <a:cubicBezTo>
                  <a:pt x="163250" y="412839"/>
                  <a:pt x="162814" y="413410"/>
                  <a:pt x="162275" y="413856"/>
                </a:cubicBezTo>
                <a:cubicBezTo>
                  <a:pt x="161736" y="414303"/>
                  <a:pt x="161134" y="414625"/>
                  <a:pt x="160467" y="414824"/>
                </a:cubicBezTo>
                <a:cubicBezTo>
                  <a:pt x="159800" y="415022"/>
                  <a:pt x="159132" y="415121"/>
                  <a:pt x="158465" y="415121"/>
                </a:cubicBezTo>
                <a:lnTo>
                  <a:pt x="154233" y="415121"/>
                </a:lnTo>
                <a:cubicBezTo>
                  <a:pt x="152899" y="415121"/>
                  <a:pt x="151731" y="414985"/>
                  <a:pt x="150730" y="414712"/>
                </a:cubicBezTo>
                <a:cubicBezTo>
                  <a:pt x="149730" y="414439"/>
                  <a:pt x="148781" y="413943"/>
                  <a:pt x="147883" y="413224"/>
                </a:cubicBezTo>
                <a:cubicBezTo>
                  <a:pt x="146985" y="412505"/>
                  <a:pt x="146088" y="411525"/>
                  <a:pt x="145190" y="410285"/>
                </a:cubicBezTo>
                <a:cubicBezTo>
                  <a:pt x="144292" y="409044"/>
                  <a:pt x="143339" y="407457"/>
                  <a:pt x="142331" y="405522"/>
                </a:cubicBezTo>
                <a:lnTo>
                  <a:pt x="112956" y="350753"/>
                </a:lnTo>
                <a:cubicBezTo>
                  <a:pt x="111420" y="347926"/>
                  <a:pt x="109873" y="344961"/>
                  <a:pt x="108313" y="341861"/>
                </a:cubicBezTo>
                <a:cubicBezTo>
                  <a:pt x="106753" y="338760"/>
                  <a:pt x="105301" y="335746"/>
                  <a:pt x="103957" y="332820"/>
                </a:cubicBezTo>
                <a:lnTo>
                  <a:pt x="103808" y="332820"/>
                </a:lnTo>
                <a:cubicBezTo>
                  <a:pt x="103907" y="336391"/>
                  <a:pt x="103981" y="340038"/>
                  <a:pt x="104031" y="343758"/>
                </a:cubicBezTo>
                <a:cubicBezTo>
                  <a:pt x="104081" y="347479"/>
                  <a:pt x="104105" y="351175"/>
                  <a:pt x="104105" y="354846"/>
                </a:cubicBezTo>
                <a:lnTo>
                  <a:pt x="104105" y="412963"/>
                </a:lnTo>
                <a:cubicBezTo>
                  <a:pt x="104105" y="413311"/>
                  <a:pt x="104001" y="413646"/>
                  <a:pt x="103792" y="413968"/>
                </a:cubicBezTo>
                <a:cubicBezTo>
                  <a:pt x="103582" y="414291"/>
                  <a:pt x="103229" y="414539"/>
                  <a:pt x="102732" y="414712"/>
                </a:cubicBezTo>
                <a:cubicBezTo>
                  <a:pt x="102234" y="414886"/>
                  <a:pt x="101580" y="415035"/>
                  <a:pt x="100768" y="415159"/>
                </a:cubicBezTo>
                <a:cubicBezTo>
                  <a:pt x="99957" y="415283"/>
                  <a:pt x="98923" y="415345"/>
                  <a:pt x="97666" y="415345"/>
                </a:cubicBezTo>
                <a:cubicBezTo>
                  <a:pt x="96410" y="415345"/>
                  <a:pt x="95376" y="415283"/>
                  <a:pt x="94565" y="415159"/>
                </a:cubicBezTo>
                <a:cubicBezTo>
                  <a:pt x="93754" y="415035"/>
                  <a:pt x="93112" y="414886"/>
                  <a:pt x="92641" y="414712"/>
                </a:cubicBezTo>
                <a:cubicBezTo>
                  <a:pt x="92170" y="414539"/>
                  <a:pt x="91829" y="414291"/>
                  <a:pt x="91620" y="413968"/>
                </a:cubicBezTo>
                <a:cubicBezTo>
                  <a:pt x="91411" y="413646"/>
                  <a:pt x="91306" y="413311"/>
                  <a:pt x="91306" y="412963"/>
                </a:cubicBezTo>
                <a:lnTo>
                  <a:pt x="91306" y="324113"/>
                </a:lnTo>
                <a:cubicBezTo>
                  <a:pt x="91306" y="322129"/>
                  <a:pt x="91870" y="320715"/>
                  <a:pt x="92996" y="319871"/>
                </a:cubicBezTo>
                <a:cubicBezTo>
                  <a:pt x="94123" y="319028"/>
                  <a:pt x="95352" y="318606"/>
                  <a:pt x="96683" y="318606"/>
                </a:cubicBezTo>
                <a:lnTo>
                  <a:pt x="102981" y="318606"/>
                </a:lnTo>
                <a:cubicBezTo>
                  <a:pt x="104465" y="318606"/>
                  <a:pt x="105707" y="318730"/>
                  <a:pt x="106706" y="318979"/>
                </a:cubicBezTo>
                <a:cubicBezTo>
                  <a:pt x="107705" y="319227"/>
                  <a:pt x="108601" y="319636"/>
                  <a:pt x="109394" y="320206"/>
                </a:cubicBezTo>
                <a:cubicBezTo>
                  <a:pt x="110187" y="320777"/>
                  <a:pt x="110955" y="321571"/>
                  <a:pt x="111698" y="322588"/>
                </a:cubicBezTo>
                <a:cubicBezTo>
                  <a:pt x="112441" y="323605"/>
                  <a:pt x="113220" y="324882"/>
                  <a:pt x="114035" y="326420"/>
                </a:cubicBezTo>
                <a:lnTo>
                  <a:pt x="136617" y="368687"/>
                </a:lnTo>
                <a:cubicBezTo>
                  <a:pt x="138008" y="371267"/>
                  <a:pt x="139351" y="373784"/>
                  <a:pt x="140645" y="376240"/>
                </a:cubicBezTo>
                <a:cubicBezTo>
                  <a:pt x="141940" y="378696"/>
                  <a:pt x="143186" y="381114"/>
                  <a:pt x="144385" y="383496"/>
                </a:cubicBezTo>
                <a:cubicBezTo>
                  <a:pt x="145584" y="385877"/>
                  <a:pt x="146770" y="388221"/>
                  <a:pt x="147945" y="390528"/>
                </a:cubicBezTo>
                <a:cubicBezTo>
                  <a:pt x="149119" y="392834"/>
                  <a:pt x="150282" y="395154"/>
                  <a:pt x="151433" y="397485"/>
                </a:cubicBezTo>
                <a:lnTo>
                  <a:pt x="151507" y="397485"/>
                </a:lnTo>
                <a:cubicBezTo>
                  <a:pt x="151408" y="393566"/>
                  <a:pt x="151346" y="389486"/>
                  <a:pt x="151321" y="385244"/>
                </a:cubicBezTo>
                <a:cubicBezTo>
                  <a:pt x="151296" y="381003"/>
                  <a:pt x="151284" y="376922"/>
                  <a:pt x="151284" y="373003"/>
                </a:cubicBezTo>
                <a:lnTo>
                  <a:pt x="151284" y="320764"/>
                </a:lnTo>
                <a:cubicBezTo>
                  <a:pt x="151284" y="320417"/>
                  <a:pt x="151389" y="320095"/>
                  <a:pt x="151598" y="319797"/>
                </a:cubicBezTo>
                <a:cubicBezTo>
                  <a:pt x="151807" y="319499"/>
                  <a:pt x="152160" y="319239"/>
                  <a:pt x="152658" y="319016"/>
                </a:cubicBezTo>
                <a:cubicBezTo>
                  <a:pt x="153155" y="318792"/>
                  <a:pt x="153809" y="318631"/>
                  <a:pt x="154621" y="318532"/>
                </a:cubicBezTo>
                <a:cubicBezTo>
                  <a:pt x="155433" y="318433"/>
                  <a:pt x="156493" y="318383"/>
                  <a:pt x="157801" y="318383"/>
                </a:cubicBezTo>
                <a:close/>
                <a:moveTo>
                  <a:pt x="253051" y="968"/>
                </a:moveTo>
                <a:cubicBezTo>
                  <a:pt x="254203" y="968"/>
                  <a:pt x="255198" y="1017"/>
                  <a:pt x="256035" y="1117"/>
                </a:cubicBezTo>
                <a:cubicBezTo>
                  <a:pt x="256873" y="1216"/>
                  <a:pt x="257527" y="1377"/>
                  <a:pt x="257998" y="1600"/>
                </a:cubicBezTo>
                <a:cubicBezTo>
                  <a:pt x="258470" y="1824"/>
                  <a:pt x="258810" y="2084"/>
                  <a:pt x="259019" y="2382"/>
                </a:cubicBezTo>
                <a:cubicBezTo>
                  <a:pt x="259228" y="2679"/>
                  <a:pt x="259333" y="3002"/>
                  <a:pt x="259333" y="3349"/>
                </a:cubicBezTo>
                <a:lnTo>
                  <a:pt x="259333" y="92199"/>
                </a:lnTo>
                <a:cubicBezTo>
                  <a:pt x="259333" y="93192"/>
                  <a:pt x="259166" y="94035"/>
                  <a:pt x="258833" y="94730"/>
                </a:cubicBezTo>
                <a:cubicBezTo>
                  <a:pt x="258500" y="95424"/>
                  <a:pt x="258064" y="95995"/>
                  <a:pt x="257525" y="96441"/>
                </a:cubicBezTo>
                <a:cubicBezTo>
                  <a:pt x="256986" y="96888"/>
                  <a:pt x="256384" y="97210"/>
                  <a:pt x="255717" y="97408"/>
                </a:cubicBezTo>
                <a:cubicBezTo>
                  <a:pt x="255050" y="97607"/>
                  <a:pt x="254382" y="97706"/>
                  <a:pt x="253715" y="97706"/>
                </a:cubicBezTo>
                <a:lnTo>
                  <a:pt x="249483" y="97706"/>
                </a:lnTo>
                <a:cubicBezTo>
                  <a:pt x="248149" y="97706"/>
                  <a:pt x="246981" y="97570"/>
                  <a:pt x="245980" y="97297"/>
                </a:cubicBezTo>
                <a:cubicBezTo>
                  <a:pt x="244980" y="97024"/>
                  <a:pt x="244031" y="96528"/>
                  <a:pt x="243133" y="95809"/>
                </a:cubicBezTo>
                <a:cubicBezTo>
                  <a:pt x="242235" y="95089"/>
                  <a:pt x="241338" y="94109"/>
                  <a:pt x="240440" y="92869"/>
                </a:cubicBezTo>
                <a:cubicBezTo>
                  <a:pt x="239542" y="91629"/>
                  <a:pt x="238589" y="90041"/>
                  <a:pt x="237581" y="88107"/>
                </a:cubicBezTo>
                <a:lnTo>
                  <a:pt x="208206" y="33338"/>
                </a:lnTo>
                <a:cubicBezTo>
                  <a:pt x="206670" y="30510"/>
                  <a:pt x="205123" y="27546"/>
                  <a:pt x="203563" y="24445"/>
                </a:cubicBezTo>
                <a:cubicBezTo>
                  <a:pt x="202003" y="21345"/>
                  <a:pt x="200551" y="18331"/>
                  <a:pt x="199207" y="15404"/>
                </a:cubicBezTo>
                <a:lnTo>
                  <a:pt x="199058" y="15404"/>
                </a:lnTo>
                <a:cubicBezTo>
                  <a:pt x="199157" y="18976"/>
                  <a:pt x="199231" y="22622"/>
                  <a:pt x="199281" y="26343"/>
                </a:cubicBezTo>
                <a:cubicBezTo>
                  <a:pt x="199331" y="30064"/>
                  <a:pt x="199355" y="33760"/>
                  <a:pt x="199355" y="37431"/>
                </a:cubicBezTo>
                <a:lnTo>
                  <a:pt x="199355" y="95548"/>
                </a:lnTo>
                <a:cubicBezTo>
                  <a:pt x="199355" y="95895"/>
                  <a:pt x="199251" y="96230"/>
                  <a:pt x="199042" y="96553"/>
                </a:cubicBezTo>
                <a:cubicBezTo>
                  <a:pt x="198832" y="96875"/>
                  <a:pt x="198479" y="97123"/>
                  <a:pt x="197982" y="97297"/>
                </a:cubicBezTo>
                <a:cubicBezTo>
                  <a:pt x="197484" y="97470"/>
                  <a:pt x="196830" y="97619"/>
                  <a:pt x="196018" y="97743"/>
                </a:cubicBezTo>
                <a:cubicBezTo>
                  <a:pt x="195207" y="97867"/>
                  <a:pt x="194173" y="97929"/>
                  <a:pt x="192916" y="97929"/>
                </a:cubicBezTo>
                <a:cubicBezTo>
                  <a:pt x="191660" y="97929"/>
                  <a:pt x="190626" y="97867"/>
                  <a:pt x="189815" y="97743"/>
                </a:cubicBezTo>
                <a:cubicBezTo>
                  <a:pt x="189004" y="97619"/>
                  <a:pt x="188362" y="97470"/>
                  <a:pt x="187891" y="97297"/>
                </a:cubicBezTo>
                <a:cubicBezTo>
                  <a:pt x="187420" y="97123"/>
                  <a:pt x="187079" y="96875"/>
                  <a:pt x="186870" y="96553"/>
                </a:cubicBezTo>
                <a:cubicBezTo>
                  <a:pt x="186661" y="96230"/>
                  <a:pt x="186556" y="95895"/>
                  <a:pt x="186556" y="95548"/>
                </a:cubicBezTo>
                <a:lnTo>
                  <a:pt x="186556" y="6698"/>
                </a:lnTo>
                <a:cubicBezTo>
                  <a:pt x="186556" y="4713"/>
                  <a:pt x="187120" y="3299"/>
                  <a:pt x="188246" y="2456"/>
                </a:cubicBezTo>
                <a:cubicBezTo>
                  <a:pt x="189373" y="1613"/>
                  <a:pt x="190602" y="1191"/>
                  <a:pt x="191933" y="1191"/>
                </a:cubicBezTo>
                <a:lnTo>
                  <a:pt x="198231" y="1191"/>
                </a:lnTo>
                <a:cubicBezTo>
                  <a:pt x="199716" y="1191"/>
                  <a:pt x="200957" y="1315"/>
                  <a:pt x="201956" y="1563"/>
                </a:cubicBezTo>
                <a:cubicBezTo>
                  <a:pt x="202955" y="1811"/>
                  <a:pt x="203851" y="2220"/>
                  <a:pt x="204644" y="2791"/>
                </a:cubicBezTo>
                <a:cubicBezTo>
                  <a:pt x="205437" y="3361"/>
                  <a:pt x="206205" y="4155"/>
                  <a:pt x="206948" y="5172"/>
                </a:cubicBezTo>
                <a:cubicBezTo>
                  <a:pt x="207691" y="6189"/>
                  <a:pt x="208470" y="7467"/>
                  <a:pt x="209285" y="9005"/>
                </a:cubicBezTo>
                <a:lnTo>
                  <a:pt x="231867" y="51272"/>
                </a:lnTo>
                <a:cubicBezTo>
                  <a:pt x="233258" y="53851"/>
                  <a:pt x="234601" y="56369"/>
                  <a:pt x="235895" y="58825"/>
                </a:cubicBezTo>
                <a:cubicBezTo>
                  <a:pt x="237190" y="61280"/>
                  <a:pt x="238436" y="63699"/>
                  <a:pt x="239635" y="66080"/>
                </a:cubicBezTo>
                <a:cubicBezTo>
                  <a:pt x="240834" y="68461"/>
                  <a:pt x="242020" y="70805"/>
                  <a:pt x="243195" y="73112"/>
                </a:cubicBezTo>
                <a:cubicBezTo>
                  <a:pt x="244369" y="75419"/>
                  <a:pt x="245532" y="77738"/>
                  <a:pt x="246683" y="80070"/>
                </a:cubicBezTo>
                <a:lnTo>
                  <a:pt x="246757" y="80070"/>
                </a:lnTo>
                <a:cubicBezTo>
                  <a:pt x="246658" y="76151"/>
                  <a:pt x="246596" y="72070"/>
                  <a:pt x="246571" y="67829"/>
                </a:cubicBezTo>
                <a:cubicBezTo>
                  <a:pt x="246546" y="63587"/>
                  <a:pt x="246534" y="59507"/>
                  <a:pt x="246534" y="55588"/>
                </a:cubicBezTo>
                <a:lnTo>
                  <a:pt x="246534" y="3349"/>
                </a:lnTo>
                <a:cubicBezTo>
                  <a:pt x="246534" y="3002"/>
                  <a:pt x="246639" y="2679"/>
                  <a:pt x="246848" y="2382"/>
                </a:cubicBezTo>
                <a:cubicBezTo>
                  <a:pt x="247057" y="2084"/>
                  <a:pt x="247410" y="1824"/>
                  <a:pt x="247908" y="1600"/>
                </a:cubicBezTo>
                <a:cubicBezTo>
                  <a:pt x="248405" y="1377"/>
                  <a:pt x="249059" y="1216"/>
                  <a:pt x="249871" y="1117"/>
                </a:cubicBezTo>
                <a:cubicBezTo>
                  <a:pt x="250683" y="1017"/>
                  <a:pt x="251743" y="968"/>
                  <a:pt x="253051" y="968"/>
                </a:cubicBezTo>
                <a:close/>
                <a:moveTo>
                  <a:pt x="157801" y="968"/>
                </a:moveTo>
                <a:cubicBezTo>
                  <a:pt x="158953" y="968"/>
                  <a:pt x="159948" y="1017"/>
                  <a:pt x="160785" y="1117"/>
                </a:cubicBezTo>
                <a:cubicBezTo>
                  <a:pt x="161623" y="1216"/>
                  <a:pt x="162277" y="1377"/>
                  <a:pt x="162748" y="1600"/>
                </a:cubicBezTo>
                <a:cubicBezTo>
                  <a:pt x="163220" y="1824"/>
                  <a:pt x="163560" y="2084"/>
                  <a:pt x="163769" y="2382"/>
                </a:cubicBezTo>
                <a:cubicBezTo>
                  <a:pt x="163979" y="2679"/>
                  <a:pt x="164083" y="3002"/>
                  <a:pt x="164083" y="3349"/>
                </a:cubicBezTo>
                <a:lnTo>
                  <a:pt x="164083" y="92199"/>
                </a:lnTo>
                <a:cubicBezTo>
                  <a:pt x="164083" y="93192"/>
                  <a:pt x="163916" y="94035"/>
                  <a:pt x="163583" y="94730"/>
                </a:cubicBezTo>
                <a:cubicBezTo>
                  <a:pt x="163250" y="95424"/>
                  <a:pt x="162814" y="95995"/>
                  <a:pt x="162275" y="96441"/>
                </a:cubicBezTo>
                <a:cubicBezTo>
                  <a:pt x="161736" y="96888"/>
                  <a:pt x="161134" y="97210"/>
                  <a:pt x="160467" y="97408"/>
                </a:cubicBezTo>
                <a:cubicBezTo>
                  <a:pt x="159800" y="97607"/>
                  <a:pt x="159132" y="97706"/>
                  <a:pt x="158465" y="97706"/>
                </a:cubicBezTo>
                <a:lnTo>
                  <a:pt x="154233" y="97706"/>
                </a:lnTo>
                <a:cubicBezTo>
                  <a:pt x="152899" y="97706"/>
                  <a:pt x="151731" y="97570"/>
                  <a:pt x="150730" y="97297"/>
                </a:cubicBezTo>
                <a:cubicBezTo>
                  <a:pt x="149730" y="97024"/>
                  <a:pt x="148781" y="96528"/>
                  <a:pt x="147883" y="95809"/>
                </a:cubicBezTo>
                <a:cubicBezTo>
                  <a:pt x="146985" y="95089"/>
                  <a:pt x="146088" y="94109"/>
                  <a:pt x="145190" y="92869"/>
                </a:cubicBezTo>
                <a:cubicBezTo>
                  <a:pt x="144292" y="91629"/>
                  <a:pt x="143339" y="90041"/>
                  <a:pt x="142331" y="88107"/>
                </a:cubicBezTo>
                <a:lnTo>
                  <a:pt x="112956" y="33338"/>
                </a:lnTo>
                <a:cubicBezTo>
                  <a:pt x="111420" y="30510"/>
                  <a:pt x="109873" y="27546"/>
                  <a:pt x="108313" y="24445"/>
                </a:cubicBezTo>
                <a:cubicBezTo>
                  <a:pt x="106753" y="21345"/>
                  <a:pt x="105301" y="18331"/>
                  <a:pt x="103957" y="15404"/>
                </a:cubicBezTo>
                <a:lnTo>
                  <a:pt x="103808" y="15404"/>
                </a:lnTo>
                <a:cubicBezTo>
                  <a:pt x="103907" y="18976"/>
                  <a:pt x="103981" y="22622"/>
                  <a:pt x="104031" y="26343"/>
                </a:cubicBezTo>
                <a:cubicBezTo>
                  <a:pt x="104081" y="30064"/>
                  <a:pt x="104105" y="33760"/>
                  <a:pt x="104105" y="37431"/>
                </a:cubicBezTo>
                <a:lnTo>
                  <a:pt x="104105" y="95548"/>
                </a:lnTo>
                <a:cubicBezTo>
                  <a:pt x="104105" y="95895"/>
                  <a:pt x="104001" y="96230"/>
                  <a:pt x="103792" y="96553"/>
                </a:cubicBezTo>
                <a:cubicBezTo>
                  <a:pt x="103582" y="96875"/>
                  <a:pt x="103229" y="97123"/>
                  <a:pt x="102732" y="97297"/>
                </a:cubicBezTo>
                <a:cubicBezTo>
                  <a:pt x="102234" y="97470"/>
                  <a:pt x="101580" y="97619"/>
                  <a:pt x="100768" y="97743"/>
                </a:cubicBezTo>
                <a:cubicBezTo>
                  <a:pt x="99957" y="97867"/>
                  <a:pt x="98923" y="97929"/>
                  <a:pt x="97666" y="97929"/>
                </a:cubicBezTo>
                <a:cubicBezTo>
                  <a:pt x="96410" y="97929"/>
                  <a:pt x="95376" y="97867"/>
                  <a:pt x="94565" y="97743"/>
                </a:cubicBezTo>
                <a:cubicBezTo>
                  <a:pt x="93754" y="97619"/>
                  <a:pt x="93112" y="97470"/>
                  <a:pt x="92641" y="97297"/>
                </a:cubicBezTo>
                <a:cubicBezTo>
                  <a:pt x="92170" y="97123"/>
                  <a:pt x="91829" y="96875"/>
                  <a:pt x="91620" y="96553"/>
                </a:cubicBezTo>
                <a:cubicBezTo>
                  <a:pt x="91411" y="96230"/>
                  <a:pt x="91306" y="95895"/>
                  <a:pt x="91306" y="95548"/>
                </a:cubicBezTo>
                <a:lnTo>
                  <a:pt x="91306" y="6698"/>
                </a:lnTo>
                <a:cubicBezTo>
                  <a:pt x="91306" y="4713"/>
                  <a:pt x="91870" y="3299"/>
                  <a:pt x="92996" y="2456"/>
                </a:cubicBezTo>
                <a:cubicBezTo>
                  <a:pt x="94123" y="1613"/>
                  <a:pt x="95352" y="1191"/>
                  <a:pt x="96683" y="1191"/>
                </a:cubicBezTo>
                <a:lnTo>
                  <a:pt x="102981" y="1191"/>
                </a:lnTo>
                <a:cubicBezTo>
                  <a:pt x="104465" y="1191"/>
                  <a:pt x="105707" y="1315"/>
                  <a:pt x="106706" y="1563"/>
                </a:cubicBezTo>
                <a:cubicBezTo>
                  <a:pt x="107705" y="1811"/>
                  <a:pt x="108601" y="2220"/>
                  <a:pt x="109394" y="2791"/>
                </a:cubicBezTo>
                <a:cubicBezTo>
                  <a:pt x="110187" y="3361"/>
                  <a:pt x="110955" y="4155"/>
                  <a:pt x="111698" y="5172"/>
                </a:cubicBezTo>
                <a:cubicBezTo>
                  <a:pt x="112441" y="6189"/>
                  <a:pt x="113220" y="7467"/>
                  <a:pt x="114035" y="9005"/>
                </a:cubicBezTo>
                <a:lnTo>
                  <a:pt x="136617" y="51272"/>
                </a:lnTo>
                <a:cubicBezTo>
                  <a:pt x="138008" y="53851"/>
                  <a:pt x="139351" y="56369"/>
                  <a:pt x="140645" y="58825"/>
                </a:cubicBezTo>
                <a:cubicBezTo>
                  <a:pt x="141940" y="61280"/>
                  <a:pt x="143186" y="63699"/>
                  <a:pt x="144385" y="66080"/>
                </a:cubicBezTo>
                <a:cubicBezTo>
                  <a:pt x="145584" y="68461"/>
                  <a:pt x="146770" y="70805"/>
                  <a:pt x="147945" y="73112"/>
                </a:cubicBezTo>
                <a:cubicBezTo>
                  <a:pt x="149119" y="75419"/>
                  <a:pt x="150282" y="77738"/>
                  <a:pt x="151433" y="80070"/>
                </a:cubicBezTo>
                <a:lnTo>
                  <a:pt x="151507" y="80070"/>
                </a:lnTo>
                <a:cubicBezTo>
                  <a:pt x="151408" y="76151"/>
                  <a:pt x="151346" y="72070"/>
                  <a:pt x="151321" y="67829"/>
                </a:cubicBezTo>
                <a:cubicBezTo>
                  <a:pt x="151296" y="63587"/>
                  <a:pt x="151284" y="59507"/>
                  <a:pt x="151284" y="55588"/>
                </a:cubicBezTo>
                <a:lnTo>
                  <a:pt x="151284" y="3349"/>
                </a:lnTo>
                <a:cubicBezTo>
                  <a:pt x="151284" y="3002"/>
                  <a:pt x="151389" y="2679"/>
                  <a:pt x="151598" y="2382"/>
                </a:cubicBezTo>
                <a:cubicBezTo>
                  <a:pt x="151807" y="2084"/>
                  <a:pt x="152160" y="1824"/>
                  <a:pt x="152658" y="1600"/>
                </a:cubicBezTo>
                <a:cubicBezTo>
                  <a:pt x="153155" y="1377"/>
                  <a:pt x="153809" y="1216"/>
                  <a:pt x="154621" y="1117"/>
                </a:cubicBezTo>
                <a:cubicBezTo>
                  <a:pt x="155433" y="1017"/>
                  <a:pt x="156493" y="968"/>
                  <a:pt x="157801" y="968"/>
                </a:cubicBezTo>
                <a:close/>
                <a:moveTo>
                  <a:pt x="42342" y="0"/>
                </a:moveTo>
                <a:cubicBezTo>
                  <a:pt x="45120" y="0"/>
                  <a:pt x="47824" y="261"/>
                  <a:pt x="50453" y="782"/>
                </a:cubicBezTo>
                <a:cubicBezTo>
                  <a:pt x="53082" y="1303"/>
                  <a:pt x="55513" y="1960"/>
                  <a:pt x="57745" y="2754"/>
                </a:cubicBezTo>
                <a:cubicBezTo>
                  <a:pt x="59978" y="3548"/>
                  <a:pt x="61962" y="4465"/>
                  <a:pt x="63699" y="5507"/>
                </a:cubicBezTo>
                <a:cubicBezTo>
                  <a:pt x="65435" y="6549"/>
                  <a:pt x="66638" y="7405"/>
                  <a:pt x="67308" y="8074"/>
                </a:cubicBezTo>
                <a:cubicBezTo>
                  <a:pt x="67977" y="8744"/>
                  <a:pt x="68411" y="9253"/>
                  <a:pt x="68610" y="9600"/>
                </a:cubicBezTo>
                <a:cubicBezTo>
                  <a:pt x="68808" y="9947"/>
                  <a:pt x="68970" y="10356"/>
                  <a:pt x="69094" y="10828"/>
                </a:cubicBezTo>
                <a:cubicBezTo>
                  <a:pt x="69218" y="11299"/>
                  <a:pt x="69317" y="11857"/>
                  <a:pt x="69391" y="12502"/>
                </a:cubicBezTo>
                <a:cubicBezTo>
                  <a:pt x="69466" y="13147"/>
                  <a:pt x="69503" y="13916"/>
                  <a:pt x="69503" y="14809"/>
                </a:cubicBezTo>
                <a:cubicBezTo>
                  <a:pt x="69503" y="15801"/>
                  <a:pt x="69453" y="16644"/>
                  <a:pt x="69354" y="17339"/>
                </a:cubicBezTo>
                <a:cubicBezTo>
                  <a:pt x="69254" y="18033"/>
                  <a:pt x="69104" y="18616"/>
                  <a:pt x="68905" y="19088"/>
                </a:cubicBezTo>
                <a:cubicBezTo>
                  <a:pt x="68705" y="19559"/>
                  <a:pt x="68468" y="19906"/>
                  <a:pt x="68194" y="20129"/>
                </a:cubicBezTo>
                <a:cubicBezTo>
                  <a:pt x="67919" y="20353"/>
                  <a:pt x="67582" y="20464"/>
                  <a:pt x="67183" y="20464"/>
                </a:cubicBezTo>
                <a:cubicBezTo>
                  <a:pt x="66486" y="20464"/>
                  <a:pt x="65513" y="19981"/>
                  <a:pt x="64266" y="19013"/>
                </a:cubicBezTo>
                <a:cubicBezTo>
                  <a:pt x="63019" y="18046"/>
                  <a:pt x="61410" y="16979"/>
                  <a:pt x="59440" y="15813"/>
                </a:cubicBezTo>
                <a:cubicBezTo>
                  <a:pt x="57470" y="14648"/>
                  <a:pt x="55076" y="13581"/>
                  <a:pt x="52259" y="12614"/>
                </a:cubicBezTo>
                <a:cubicBezTo>
                  <a:pt x="49441" y="11646"/>
                  <a:pt x="46062" y="11163"/>
                  <a:pt x="42122" y="11163"/>
                </a:cubicBezTo>
                <a:cubicBezTo>
                  <a:pt x="37832" y="11163"/>
                  <a:pt x="33929" y="12018"/>
                  <a:pt x="30413" y="13730"/>
                </a:cubicBezTo>
                <a:cubicBezTo>
                  <a:pt x="26897" y="15441"/>
                  <a:pt x="23893" y="17959"/>
                  <a:pt x="21399" y="21283"/>
                </a:cubicBezTo>
                <a:cubicBezTo>
                  <a:pt x="18905" y="24607"/>
                  <a:pt x="16973" y="28662"/>
                  <a:pt x="15601" y="33450"/>
                </a:cubicBezTo>
                <a:cubicBezTo>
                  <a:pt x="14229" y="38237"/>
                  <a:pt x="13544" y="43706"/>
                  <a:pt x="13544" y="49858"/>
                </a:cubicBezTo>
                <a:cubicBezTo>
                  <a:pt x="13544" y="55960"/>
                  <a:pt x="14204" y="61355"/>
                  <a:pt x="15526" y="66043"/>
                </a:cubicBezTo>
                <a:cubicBezTo>
                  <a:pt x="16848" y="70731"/>
                  <a:pt x="18743" y="74650"/>
                  <a:pt x="21212" y="77800"/>
                </a:cubicBezTo>
                <a:cubicBezTo>
                  <a:pt x="23681" y="80951"/>
                  <a:pt x="26710" y="83332"/>
                  <a:pt x="30301" y="84944"/>
                </a:cubicBezTo>
                <a:cubicBezTo>
                  <a:pt x="33892" y="86556"/>
                  <a:pt x="37957" y="87363"/>
                  <a:pt x="42495" y="87363"/>
                </a:cubicBezTo>
                <a:cubicBezTo>
                  <a:pt x="46335" y="87363"/>
                  <a:pt x="49689" y="86891"/>
                  <a:pt x="52557" y="85949"/>
                </a:cubicBezTo>
                <a:cubicBezTo>
                  <a:pt x="55424" y="85006"/>
                  <a:pt x="57868" y="83952"/>
                  <a:pt x="59888" y="82786"/>
                </a:cubicBezTo>
                <a:cubicBezTo>
                  <a:pt x="61907" y="81620"/>
                  <a:pt x="63566" y="80566"/>
                  <a:pt x="64862" y="79623"/>
                </a:cubicBezTo>
                <a:cubicBezTo>
                  <a:pt x="66159" y="78681"/>
                  <a:pt x="67182" y="78210"/>
                  <a:pt x="67930" y="78210"/>
                </a:cubicBezTo>
                <a:cubicBezTo>
                  <a:pt x="68279" y="78210"/>
                  <a:pt x="68579" y="78284"/>
                  <a:pt x="68828" y="78433"/>
                </a:cubicBezTo>
                <a:cubicBezTo>
                  <a:pt x="69077" y="78582"/>
                  <a:pt x="69277" y="78867"/>
                  <a:pt x="69426" y="79289"/>
                </a:cubicBezTo>
                <a:cubicBezTo>
                  <a:pt x="69576" y="79710"/>
                  <a:pt x="69688" y="80293"/>
                  <a:pt x="69763" y="81037"/>
                </a:cubicBezTo>
                <a:cubicBezTo>
                  <a:pt x="69838" y="81781"/>
                  <a:pt x="69875" y="82724"/>
                  <a:pt x="69875" y="83865"/>
                </a:cubicBezTo>
                <a:cubicBezTo>
                  <a:pt x="69875" y="84659"/>
                  <a:pt x="69850" y="85353"/>
                  <a:pt x="69801" y="85949"/>
                </a:cubicBezTo>
                <a:cubicBezTo>
                  <a:pt x="69751" y="86544"/>
                  <a:pt x="69664" y="87065"/>
                  <a:pt x="69540" y="87511"/>
                </a:cubicBezTo>
                <a:cubicBezTo>
                  <a:pt x="69416" y="87958"/>
                  <a:pt x="69255" y="88355"/>
                  <a:pt x="69056" y="88702"/>
                </a:cubicBezTo>
                <a:cubicBezTo>
                  <a:pt x="68858" y="89049"/>
                  <a:pt x="68511" y="89471"/>
                  <a:pt x="68015" y="89967"/>
                </a:cubicBezTo>
                <a:cubicBezTo>
                  <a:pt x="67519" y="90463"/>
                  <a:pt x="66477" y="91220"/>
                  <a:pt x="64889" y="92237"/>
                </a:cubicBezTo>
                <a:cubicBezTo>
                  <a:pt x="63302" y="93254"/>
                  <a:pt x="61330" y="94246"/>
                  <a:pt x="58973" y="95213"/>
                </a:cubicBezTo>
                <a:cubicBezTo>
                  <a:pt x="56617" y="96181"/>
                  <a:pt x="53913" y="96999"/>
                  <a:pt x="50862" y="97669"/>
                </a:cubicBezTo>
                <a:cubicBezTo>
                  <a:pt x="47811" y="98339"/>
                  <a:pt x="44475" y="98673"/>
                  <a:pt x="40853" y="98673"/>
                </a:cubicBezTo>
                <a:cubicBezTo>
                  <a:pt x="34603" y="98673"/>
                  <a:pt x="28960" y="97632"/>
                  <a:pt x="23924" y="95548"/>
                </a:cubicBezTo>
                <a:cubicBezTo>
                  <a:pt x="18889" y="93465"/>
                  <a:pt x="14598" y="90389"/>
                  <a:pt x="11051" y="86321"/>
                </a:cubicBezTo>
                <a:cubicBezTo>
                  <a:pt x="7504" y="82253"/>
                  <a:pt x="4775" y="77230"/>
                  <a:pt x="2865" y="71252"/>
                </a:cubicBezTo>
                <a:cubicBezTo>
                  <a:pt x="955" y="65274"/>
                  <a:pt x="0" y="58391"/>
                  <a:pt x="0" y="50602"/>
                </a:cubicBezTo>
                <a:cubicBezTo>
                  <a:pt x="0" y="42615"/>
                  <a:pt x="1030" y="35496"/>
                  <a:pt x="3088" y="29245"/>
                </a:cubicBezTo>
                <a:cubicBezTo>
                  <a:pt x="5147" y="22994"/>
                  <a:pt x="8037" y="17699"/>
                  <a:pt x="11758" y="13358"/>
                </a:cubicBezTo>
                <a:cubicBezTo>
                  <a:pt x="15478" y="9017"/>
                  <a:pt x="19931" y="5706"/>
                  <a:pt x="25115" y="3423"/>
                </a:cubicBezTo>
                <a:cubicBezTo>
                  <a:pt x="30299" y="1141"/>
                  <a:pt x="36041" y="0"/>
                  <a:pt x="42342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sz="1200" dirty="0"/>
          </a:p>
        </p:txBody>
      </p:sp>
      <p:sp>
        <p:nvSpPr>
          <p:cNvPr id="4" name="Rectangle 3"/>
          <p:cNvSpPr/>
          <p:nvPr/>
        </p:nvSpPr>
        <p:spPr>
          <a:xfrm>
            <a:off x="10756126" y="4512766"/>
            <a:ext cx="3451426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" dirty="0">
                <a:solidFill>
                  <a:srgbClr val="222222"/>
                </a:solidFill>
                <a:latin typeface="Arial" panose="020B0604020202020204" pitchFamily="34" charset="0"/>
              </a:rPr>
              <a:t> </a:t>
            </a:r>
            <a:r>
              <a:rPr lang="en-US" sz="700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en-US" sz="700" dirty="0" smtClean="0">
                <a:solidFill>
                  <a:srgbClr val="222222"/>
                </a:solidFill>
                <a:latin typeface="Arial" panose="020B0604020202020204" pitchFamily="34" charset="0"/>
              </a:rPr>
              <a:t>(</a:t>
            </a:r>
            <a:r>
              <a:rPr lang="en-US" sz="700" dirty="0" err="1" smtClean="0">
                <a:solidFill>
                  <a:srgbClr val="222222"/>
                </a:solidFill>
                <a:latin typeface="Arial" panose="020B0604020202020204" pitchFamily="34" charset="0"/>
              </a:rPr>
              <a:t>Tavassolipour</a:t>
            </a:r>
            <a:r>
              <a:rPr lang="en-US" sz="700" dirty="0" smtClean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en-US" sz="700" dirty="0">
                <a:solidFill>
                  <a:srgbClr val="222222"/>
                </a:solidFill>
                <a:latin typeface="Arial" panose="020B0604020202020204" pitchFamily="34" charset="0"/>
              </a:rPr>
              <a:t>et </a:t>
            </a:r>
            <a:r>
              <a:rPr lang="en-US" sz="700" dirty="0" smtClean="0">
                <a:solidFill>
                  <a:srgbClr val="222222"/>
                </a:solidFill>
                <a:latin typeface="Arial" panose="020B0604020202020204" pitchFamily="34" charset="0"/>
              </a:rPr>
              <a:t>al , 2014)</a:t>
            </a:r>
            <a:endParaRPr lang="en-US" sz="700" dirty="0"/>
          </a:p>
        </p:txBody>
      </p:sp>
      <p:sp>
        <p:nvSpPr>
          <p:cNvPr id="11" name="Rectangle 10"/>
          <p:cNvSpPr/>
          <p:nvPr/>
        </p:nvSpPr>
        <p:spPr>
          <a:xfrm>
            <a:off x="10756126" y="4266545"/>
            <a:ext cx="116205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00" dirty="0">
                <a:solidFill>
                  <a:srgbClr val="222222"/>
                </a:solidFill>
                <a:latin typeface="Arial" panose="020B0604020202020204" pitchFamily="34" charset="0"/>
              </a:rPr>
              <a:t> </a:t>
            </a:r>
            <a:r>
              <a:rPr lang="en-US" sz="1000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en-US" sz="700" dirty="0" smtClean="0">
                <a:solidFill>
                  <a:srgbClr val="222222"/>
                </a:solidFill>
                <a:latin typeface="Arial" panose="020B0604020202020204" pitchFamily="34" charset="0"/>
              </a:rPr>
              <a:t>(Huang </a:t>
            </a:r>
            <a:r>
              <a:rPr lang="en-US" sz="700" dirty="0">
                <a:solidFill>
                  <a:srgbClr val="222222"/>
                </a:solidFill>
                <a:latin typeface="Arial" panose="020B0604020202020204" pitchFamily="34" charset="0"/>
              </a:rPr>
              <a:t>et </a:t>
            </a:r>
            <a:r>
              <a:rPr lang="en-US" sz="700" dirty="0" smtClean="0">
                <a:solidFill>
                  <a:srgbClr val="222222"/>
                </a:solidFill>
                <a:latin typeface="Arial" panose="020B0604020202020204" pitchFamily="34" charset="0"/>
              </a:rPr>
              <a:t>al</a:t>
            </a:r>
            <a:r>
              <a:rPr lang="en-US" sz="700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en-US" sz="700" dirty="0" smtClean="0">
                <a:solidFill>
                  <a:srgbClr val="222222"/>
                </a:solidFill>
                <a:latin typeface="Arial" panose="020B0604020202020204" pitchFamily="34" charset="0"/>
              </a:rPr>
              <a:t>, 2006)</a:t>
            </a:r>
            <a:endParaRPr lang="en-US" sz="700" dirty="0"/>
          </a:p>
        </p:txBody>
      </p:sp>
      <p:sp>
        <p:nvSpPr>
          <p:cNvPr id="5" name="Rectangle 4"/>
          <p:cNvSpPr/>
          <p:nvPr/>
        </p:nvSpPr>
        <p:spPr>
          <a:xfrm>
            <a:off x="5097778" y="5814755"/>
            <a:ext cx="19964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(Jiang </a:t>
            </a:r>
            <a:r>
              <a:rPr lang="en-US" dirty="0"/>
              <a:t> </a:t>
            </a:r>
            <a:r>
              <a:rPr lang="en-US" dirty="0" smtClean="0"/>
              <a:t>et al. </a:t>
            </a:r>
            <a:r>
              <a:rPr lang="en-US" dirty="0"/>
              <a:t>, </a:t>
            </a:r>
            <a:r>
              <a:rPr lang="en-US" dirty="0" smtClean="0"/>
              <a:t>2016)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617" y="3430191"/>
            <a:ext cx="4519689" cy="167270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001928" y="4832350"/>
            <a:ext cx="4413250" cy="1905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13" name="Right Arrow 12"/>
          <p:cNvSpPr/>
          <p:nvPr/>
        </p:nvSpPr>
        <p:spPr>
          <a:xfrm>
            <a:off x="5521617" y="4838700"/>
            <a:ext cx="742950" cy="213398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0734012" y="4035513"/>
            <a:ext cx="108027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00" dirty="0">
                <a:solidFill>
                  <a:srgbClr val="222222"/>
                </a:solidFill>
                <a:latin typeface="Arial" panose="020B0604020202020204" pitchFamily="34" charset="0"/>
              </a:rPr>
              <a:t> </a:t>
            </a:r>
            <a:r>
              <a:rPr lang="en-US" sz="1000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en-US" sz="700" dirty="0" smtClean="0">
                <a:solidFill>
                  <a:srgbClr val="222222"/>
                </a:solidFill>
                <a:latin typeface="Arial" panose="020B0604020202020204" pitchFamily="34" charset="0"/>
              </a:rPr>
              <a:t>(Jiang </a:t>
            </a:r>
            <a:r>
              <a:rPr lang="en-US" sz="700" dirty="0">
                <a:solidFill>
                  <a:srgbClr val="222222"/>
                </a:solidFill>
                <a:latin typeface="Arial" panose="020B0604020202020204" pitchFamily="34" charset="0"/>
              </a:rPr>
              <a:t>et </a:t>
            </a:r>
            <a:r>
              <a:rPr lang="en-US" sz="700" dirty="0" smtClean="0">
                <a:solidFill>
                  <a:srgbClr val="222222"/>
                </a:solidFill>
                <a:latin typeface="Arial" panose="020B0604020202020204" pitchFamily="34" charset="0"/>
              </a:rPr>
              <a:t>al</a:t>
            </a:r>
            <a:r>
              <a:rPr lang="en-US" sz="700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en-US" sz="700" dirty="0" smtClean="0">
                <a:solidFill>
                  <a:srgbClr val="222222"/>
                </a:solidFill>
                <a:latin typeface="Arial" panose="020B0604020202020204" pitchFamily="34" charset="0"/>
              </a:rPr>
              <a:t>, 2016)</a:t>
            </a:r>
            <a:endParaRPr lang="en-US" sz="700" dirty="0"/>
          </a:p>
        </p:txBody>
      </p:sp>
      <p:sp>
        <p:nvSpPr>
          <p:cNvPr id="16" name="TextBox 15"/>
          <p:cNvSpPr txBox="1"/>
          <p:nvPr/>
        </p:nvSpPr>
        <p:spPr>
          <a:xfrm>
            <a:off x="0" y="6342195"/>
            <a:ext cx="115157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H. Jiang, Y. Lu and J. </a:t>
            </a:r>
            <a:r>
              <a:rPr lang="en-US" sz="1600" dirty="0" err="1">
                <a:solidFill>
                  <a:schemeClr val="bg1"/>
                </a:solidFill>
              </a:rPr>
              <a:t>Xue</a:t>
            </a:r>
            <a:r>
              <a:rPr lang="en-US" sz="1600" dirty="0">
                <a:solidFill>
                  <a:schemeClr val="bg1"/>
                </a:solidFill>
              </a:rPr>
              <a:t>, "Automatic Soccer Video Event Detection Based on a Deep Neural Network Combined CNN and RNN," 2016 IEEE 28th International Conference on Tools with Artificial Intelligence (ICTAI</a:t>
            </a:r>
            <a:r>
              <a:rPr lang="en-US" sz="1600" dirty="0" smtClean="0">
                <a:solidFill>
                  <a:schemeClr val="bg1"/>
                </a:solidFill>
              </a:rPr>
              <a:t>).</a:t>
            </a:r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7988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932464"/>
            <a:ext cx="10515600" cy="4665442"/>
          </a:xfrm>
        </p:spPr>
        <p:txBody>
          <a:bodyPr/>
          <a:lstStyle/>
          <a:p>
            <a:r>
              <a:rPr lang="en-US" sz="1100" dirty="0"/>
              <a:t>H. Jiang, Y. Lu and J. </a:t>
            </a:r>
            <a:r>
              <a:rPr lang="en-US" sz="1100" dirty="0" err="1"/>
              <a:t>Xue</a:t>
            </a:r>
            <a:r>
              <a:rPr lang="en-US" sz="1100" dirty="0"/>
              <a:t>, "Automatic Soccer Video Event Detection Based on a Deep Neural Network Combined CNN and RNN," 2016 IEEE 28th International Conference on Tools with Artificial Intelligence (ICTAI</a:t>
            </a:r>
            <a:r>
              <a:rPr lang="en-US" sz="1100" dirty="0" smtClean="0"/>
              <a:t>).</a:t>
            </a:r>
          </a:p>
          <a:p>
            <a:r>
              <a:rPr lang="en-US" sz="1100" dirty="0" err="1"/>
              <a:t>Baccouche</a:t>
            </a:r>
            <a:r>
              <a:rPr lang="en-US" sz="1100" dirty="0"/>
              <a:t> M., </a:t>
            </a:r>
            <a:r>
              <a:rPr lang="en-US" sz="1100" dirty="0" err="1"/>
              <a:t>Mamalet</a:t>
            </a:r>
            <a:r>
              <a:rPr lang="en-US" sz="1100" dirty="0"/>
              <a:t> F., Wolf C., Garcia C., </a:t>
            </a:r>
            <a:r>
              <a:rPr lang="en-US" sz="1100" dirty="0" err="1"/>
              <a:t>Baskurt</a:t>
            </a:r>
            <a:r>
              <a:rPr lang="en-US" sz="1100" dirty="0"/>
              <a:t> A. (2010) Action Classification in Soccer Videos with Long Short-Term Memory Recurrent Neural </a:t>
            </a:r>
            <a:r>
              <a:rPr lang="en-US" sz="1100" dirty="0" smtClean="0"/>
              <a:t>Networks.</a:t>
            </a:r>
          </a:p>
          <a:p>
            <a:r>
              <a:rPr lang="en-US" sz="1100" dirty="0" err="1"/>
              <a:t>Ekin</a:t>
            </a:r>
            <a:r>
              <a:rPr lang="en-US" sz="1100" dirty="0"/>
              <a:t>, </a:t>
            </a:r>
            <a:r>
              <a:rPr lang="en-US" sz="1100" dirty="0" err="1"/>
              <a:t>Ahmet</a:t>
            </a:r>
            <a:r>
              <a:rPr lang="en-US" sz="1100" dirty="0"/>
              <a:t>, A. Murat </a:t>
            </a:r>
            <a:r>
              <a:rPr lang="en-US" sz="1100" dirty="0" err="1"/>
              <a:t>Tekalp</a:t>
            </a:r>
            <a:r>
              <a:rPr lang="en-US" sz="1100" dirty="0"/>
              <a:t>, and Rajiv </a:t>
            </a:r>
            <a:r>
              <a:rPr lang="en-US" sz="1100" dirty="0" err="1"/>
              <a:t>Mehrotra</a:t>
            </a:r>
            <a:r>
              <a:rPr lang="en-US" sz="1100" dirty="0"/>
              <a:t>. "Automatic soccer video analysis and summarization." </a:t>
            </a:r>
            <a:r>
              <a:rPr lang="en-US" sz="1100" i="1" dirty="0"/>
              <a:t>IEEE Transactions on Image processing</a:t>
            </a:r>
            <a:r>
              <a:rPr lang="en-US" sz="1100" dirty="0"/>
              <a:t> 12.7 (2003): 796-807.</a:t>
            </a:r>
            <a:endParaRPr lang="en-US" sz="1100" dirty="0" smtClean="0"/>
          </a:p>
          <a:p>
            <a:r>
              <a:rPr lang="en-US" sz="1100" dirty="0" err="1"/>
              <a:t>Tsagkatakis</a:t>
            </a:r>
            <a:r>
              <a:rPr lang="en-US" sz="1100" dirty="0"/>
              <a:t>, </a:t>
            </a:r>
            <a:r>
              <a:rPr lang="en-US" sz="1100" dirty="0" err="1"/>
              <a:t>Grigorios</a:t>
            </a:r>
            <a:r>
              <a:rPr lang="en-US" sz="1100" dirty="0"/>
              <a:t>, Mustafa </a:t>
            </a:r>
            <a:r>
              <a:rPr lang="en-US" sz="1100" dirty="0" err="1"/>
              <a:t>Jaber</a:t>
            </a:r>
            <a:r>
              <a:rPr lang="en-US" sz="1100" dirty="0"/>
              <a:t>, and </a:t>
            </a:r>
            <a:r>
              <a:rPr lang="en-US" sz="1100" dirty="0" err="1"/>
              <a:t>Panagiotis</a:t>
            </a:r>
            <a:r>
              <a:rPr lang="en-US" sz="1100" dirty="0"/>
              <a:t> </a:t>
            </a:r>
            <a:r>
              <a:rPr lang="en-US" sz="1100" dirty="0" err="1"/>
              <a:t>Tsakalides</a:t>
            </a:r>
            <a:r>
              <a:rPr lang="en-US" sz="1100" dirty="0"/>
              <a:t>. "Goal!! Event detection in sports video." </a:t>
            </a:r>
            <a:r>
              <a:rPr lang="en-US" sz="1100" i="1" dirty="0"/>
              <a:t>Electronic Imaging</a:t>
            </a:r>
            <a:r>
              <a:rPr lang="en-US" sz="1100" dirty="0"/>
              <a:t> 2017.16 (2017): 15-20</a:t>
            </a:r>
            <a:r>
              <a:rPr lang="en-US" sz="1100" dirty="0" smtClean="0"/>
              <a:t>.</a:t>
            </a:r>
            <a:endParaRPr lang="en-US" sz="1100" dirty="0" smtClean="0"/>
          </a:p>
          <a:p>
            <a:r>
              <a:rPr lang="en-US" sz="1100" dirty="0" err="1" smtClean="0"/>
              <a:t>D’Orazio</a:t>
            </a:r>
            <a:r>
              <a:rPr lang="en-US" sz="1100" dirty="0"/>
              <a:t>, </a:t>
            </a:r>
            <a:r>
              <a:rPr lang="en-US" sz="1100" dirty="0" err="1"/>
              <a:t>Tiziana</a:t>
            </a:r>
            <a:r>
              <a:rPr lang="en-US" sz="1100" dirty="0"/>
              <a:t>, and Marco Leo. "A review of vision-based systems for soccer video analysis." Pattern recognition 43.8 (2010</a:t>
            </a:r>
            <a:r>
              <a:rPr lang="en-US" sz="1100" dirty="0" smtClean="0"/>
              <a:t>).</a:t>
            </a:r>
            <a:endParaRPr lang="en-US" sz="1100" dirty="0"/>
          </a:p>
          <a:p>
            <a:r>
              <a:rPr lang="en-US" sz="1100" dirty="0"/>
              <a:t>Wang, </a:t>
            </a:r>
            <a:r>
              <a:rPr lang="en-US" sz="1100" dirty="0" err="1"/>
              <a:t>Zengkai</a:t>
            </a:r>
            <a:r>
              <a:rPr lang="en-US" sz="1100" dirty="0"/>
              <a:t>, </a:t>
            </a:r>
            <a:r>
              <a:rPr lang="en-US" sz="1100" dirty="0" err="1"/>
              <a:t>Junqing</a:t>
            </a:r>
            <a:r>
              <a:rPr lang="en-US" sz="1100" dirty="0"/>
              <a:t> Yu, and </a:t>
            </a:r>
            <a:r>
              <a:rPr lang="en-US" sz="1100" dirty="0" err="1"/>
              <a:t>Yunfeng</a:t>
            </a:r>
            <a:r>
              <a:rPr lang="en-US" sz="1100" dirty="0"/>
              <a:t> He. "Soccer Video Event Annotation by Synchronization of Attack–Defense Clips and Match Reports With Coarse-Grained Time Information." IEEE Transactions on Circuits and Systems for Video Technology 27.5 (2017</a:t>
            </a:r>
            <a:r>
              <a:rPr lang="en-US" sz="1100" dirty="0" smtClean="0"/>
              <a:t>).</a:t>
            </a:r>
            <a:endParaRPr lang="en-US" sz="1100" dirty="0" smtClean="0"/>
          </a:p>
          <a:p>
            <a:r>
              <a:rPr lang="en-US" sz="1100" dirty="0" err="1" smtClean="0"/>
              <a:t>Ren</a:t>
            </a:r>
            <a:r>
              <a:rPr lang="en-US" sz="1100" dirty="0"/>
              <a:t>, </a:t>
            </a:r>
            <a:r>
              <a:rPr lang="en-US" sz="1100" dirty="0" err="1"/>
              <a:t>Reede</a:t>
            </a:r>
            <a:r>
              <a:rPr lang="en-US" sz="1100" dirty="0"/>
              <a:t>, and </a:t>
            </a:r>
            <a:r>
              <a:rPr lang="en-US" sz="1100" dirty="0" err="1"/>
              <a:t>Joemon</a:t>
            </a:r>
            <a:r>
              <a:rPr lang="en-US" sz="1100" dirty="0"/>
              <a:t> M. Jose. "Football video segmentation based on video production strategy." European Conference on Information Retrieval. Springer, Berlin, Heidelberg (</a:t>
            </a:r>
            <a:r>
              <a:rPr lang="en-US" sz="1100" dirty="0" smtClean="0"/>
              <a:t>2005</a:t>
            </a:r>
            <a:r>
              <a:rPr lang="en-US" sz="1100" dirty="0" smtClean="0"/>
              <a:t>).</a:t>
            </a:r>
            <a:endParaRPr lang="en-US" sz="1100" dirty="0" smtClean="0"/>
          </a:p>
          <a:p>
            <a:r>
              <a:rPr lang="en-US" sz="1100" dirty="0" smtClean="0"/>
              <a:t>C</a:t>
            </a:r>
            <a:r>
              <a:rPr lang="en-US" sz="1100" dirty="0"/>
              <a:t>.-L. Huang, H.-C. Shih, and C.-Y. Chao, “Semantic analysis of soccer video using dynamic </a:t>
            </a:r>
            <a:r>
              <a:rPr lang="en-US" sz="1100" dirty="0" err="1"/>
              <a:t>bayesian</a:t>
            </a:r>
            <a:r>
              <a:rPr lang="en-US" sz="1100" dirty="0"/>
              <a:t> network,” Multimedia, IEEE Transactions on, vol. 8, no. 4, pp. 749–760, 2006</a:t>
            </a:r>
            <a:r>
              <a:rPr lang="en-US" sz="1100" dirty="0" smtClean="0"/>
              <a:t>.</a:t>
            </a:r>
          </a:p>
          <a:p>
            <a:r>
              <a:rPr lang="en-US" sz="1100" dirty="0"/>
              <a:t>M. </a:t>
            </a:r>
            <a:r>
              <a:rPr lang="en-US" sz="1100" dirty="0" err="1"/>
              <a:t>Tavassolipour</a:t>
            </a:r>
            <a:r>
              <a:rPr lang="en-US" sz="1100" dirty="0"/>
              <a:t>, M. </a:t>
            </a:r>
            <a:r>
              <a:rPr lang="en-US" sz="1100" dirty="0" err="1"/>
              <a:t>Karimian</a:t>
            </a:r>
            <a:r>
              <a:rPr lang="en-US" sz="1100" dirty="0"/>
              <a:t>, and S. </a:t>
            </a:r>
            <a:r>
              <a:rPr lang="en-US" sz="1100" dirty="0" err="1"/>
              <a:t>Kasaei</a:t>
            </a:r>
            <a:r>
              <a:rPr lang="en-US" sz="1100" dirty="0"/>
              <a:t>, “Event detection and summarization in soccer videos using </a:t>
            </a:r>
            <a:r>
              <a:rPr lang="en-US" sz="1100" dirty="0" err="1"/>
              <a:t>bayesian</a:t>
            </a:r>
            <a:r>
              <a:rPr lang="en-US" sz="1100" dirty="0"/>
              <a:t> network and copula.” IEEE Trans. Circuits Syst. Video </a:t>
            </a:r>
            <a:r>
              <a:rPr lang="en-US" sz="1100" dirty="0" err="1"/>
              <a:t>Techn</a:t>
            </a:r>
            <a:r>
              <a:rPr lang="en-US" sz="1100" dirty="0"/>
              <a:t>., vol. 24, no. 2, pp. 291–304, 2014.</a:t>
            </a:r>
          </a:p>
          <a:p>
            <a:r>
              <a:rPr lang="en-US" sz="1100" dirty="0" err="1"/>
              <a:t>Kuehne</a:t>
            </a:r>
            <a:r>
              <a:rPr lang="en-US" sz="1100" dirty="0"/>
              <a:t>, Hildegard, et al. "HMDB: a large </a:t>
            </a:r>
            <a:r>
              <a:rPr lang="en-US" sz="1100" dirty="0" smtClean="0"/>
              <a:t>video </a:t>
            </a:r>
            <a:r>
              <a:rPr lang="en-US" sz="1100" dirty="0"/>
              <a:t>database for human motion recognition." </a:t>
            </a:r>
            <a:r>
              <a:rPr lang="en-US" sz="1100" i="1" dirty="0"/>
              <a:t>Computer Vision (ICCV), 2011 IEEE International Conference on</a:t>
            </a:r>
            <a:r>
              <a:rPr lang="en-US" sz="1100" dirty="0"/>
              <a:t>. IEEE, 2011</a:t>
            </a:r>
            <a:r>
              <a:rPr lang="en-US" sz="1100" dirty="0" smtClean="0"/>
              <a:t>.</a:t>
            </a:r>
          </a:p>
          <a:p>
            <a:r>
              <a:rPr lang="en-US" sz="1100" dirty="0" err="1"/>
              <a:t>Escorcia</a:t>
            </a:r>
            <a:r>
              <a:rPr lang="en-US" sz="1100" dirty="0"/>
              <a:t>, Victor, et al. "Daps: Deep action proposals for action understanding." </a:t>
            </a:r>
            <a:r>
              <a:rPr lang="en-US" sz="1100" i="1" dirty="0"/>
              <a:t>European Conference on Computer Vision</a:t>
            </a:r>
            <a:r>
              <a:rPr lang="en-US" sz="1100" dirty="0"/>
              <a:t>. Springer International Publishing, 2016</a:t>
            </a:r>
            <a:r>
              <a:rPr lang="en-US" sz="1100" dirty="0" smtClean="0"/>
              <a:t>.</a:t>
            </a:r>
            <a:endParaRPr lang="en-US" sz="1100" dirty="0" smtClean="0"/>
          </a:p>
          <a:p>
            <a:r>
              <a:rPr lang="en-US" sz="1100" dirty="0"/>
              <a:t>Tran, Du, et al. "Learning spatiotemporal features with 3d convolutional networks." </a:t>
            </a:r>
            <a:r>
              <a:rPr lang="en-US" sz="1100" i="1" dirty="0"/>
              <a:t>Proceedings of the IEEE international conference on computer vision</a:t>
            </a:r>
            <a:r>
              <a:rPr lang="en-US" sz="1100" dirty="0"/>
              <a:t>. 2015.</a:t>
            </a:r>
            <a:endParaRPr lang="en-US" sz="1100" dirty="0" smtClean="0"/>
          </a:p>
          <a:p>
            <a:endParaRPr lang="en-US" sz="11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452168" y="6415344"/>
            <a:ext cx="2743200" cy="365125"/>
          </a:xfrm>
        </p:spPr>
        <p:txBody>
          <a:bodyPr/>
          <a:lstStyle/>
          <a:p>
            <a:fld id="{AA0854A0-C36B-4A3F-9558-7A05D4F75119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1737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76054" y="3109434"/>
            <a:ext cx="3239891" cy="1325563"/>
          </a:xfrm>
        </p:spPr>
        <p:txBody>
          <a:bodyPr/>
          <a:lstStyle/>
          <a:p>
            <a:pPr algn="ctr"/>
            <a:r>
              <a:rPr lang="en-US" dirty="0" smtClean="0"/>
              <a:t>THANK YOU!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9460260" y="6415344"/>
            <a:ext cx="2743200" cy="365125"/>
          </a:xfrm>
        </p:spPr>
        <p:txBody>
          <a:bodyPr/>
          <a:lstStyle/>
          <a:p>
            <a:fld id="{AA0854A0-C36B-4A3F-9558-7A05D4F75119}" type="slidenum">
              <a:rPr lang="en-US" smtClean="0"/>
              <a:pPr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1316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004910"/>
            <a:ext cx="10515600" cy="633059"/>
          </a:xfrm>
        </p:spPr>
        <p:txBody>
          <a:bodyPr/>
          <a:lstStyle/>
          <a:p>
            <a:r>
              <a:rPr lang="en-US" sz="4000" dirty="0" smtClean="0"/>
              <a:t>Objectives and Challenges:</a:t>
            </a:r>
            <a:endParaRPr lang="en-US" sz="4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854A0-C36B-4A3F-9558-7A05D4F75119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6" name="AutoShape 2" descr="Image result for exponential increase 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96036" y="21709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8913" y="1828801"/>
            <a:ext cx="4903652" cy="390522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  <p:sp>
        <p:nvSpPr>
          <p:cNvPr id="14" name="TextBox 13"/>
          <p:cNvSpPr txBox="1"/>
          <p:nvPr/>
        </p:nvSpPr>
        <p:spPr>
          <a:xfrm>
            <a:off x="1815152" y="1828801"/>
            <a:ext cx="54864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dirty="0" smtClean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/>
              <a:t>Choice of </a:t>
            </a:r>
            <a:r>
              <a:rPr lang="en-US" sz="2400" b="1" dirty="0" smtClean="0"/>
              <a:t>Architecture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/>
              <a:t>Choice of </a:t>
            </a:r>
            <a:r>
              <a:rPr lang="en-US" sz="2400" b="1" dirty="0" smtClean="0"/>
              <a:t>Dataset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/>
              <a:t>Computational </a:t>
            </a:r>
            <a:r>
              <a:rPr lang="en-US" sz="2400" b="1" dirty="0" smtClean="0"/>
              <a:t>Efficiency</a:t>
            </a:r>
            <a:r>
              <a:rPr lang="en-US" sz="2400" dirty="0" smtClean="0"/>
              <a:t>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 smtClean="0"/>
              <a:t>State-of-the-art</a:t>
            </a:r>
            <a:r>
              <a:rPr lang="en-US" sz="2400" dirty="0" smtClean="0"/>
              <a:t> techniques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86093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Branch of Sports Analytics</a:t>
            </a:r>
          </a:p>
          <a:p>
            <a:r>
              <a:rPr lang="en-US" dirty="0" smtClean="0">
                <a:solidFill>
                  <a:srgbClr val="C00000"/>
                </a:solidFill>
              </a:rPr>
              <a:t>Purposes</a:t>
            </a:r>
          </a:p>
          <a:p>
            <a:r>
              <a:rPr lang="en-US" dirty="0"/>
              <a:t>Available Datasets</a:t>
            </a:r>
          </a:p>
          <a:p>
            <a:r>
              <a:rPr lang="en-US" dirty="0" smtClean="0"/>
              <a:t>Network Types</a:t>
            </a:r>
          </a:p>
          <a:p>
            <a:r>
              <a:rPr lang="en-US" dirty="0" smtClean="0"/>
              <a:t>Metrics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452168" y="6415344"/>
            <a:ext cx="2743200" cy="365125"/>
          </a:xfrm>
        </p:spPr>
        <p:txBody>
          <a:bodyPr/>
          <a:lstStyle/>
          <a:p>
            <a:fld id="{AA0854A0-C36B-4A3F-9558-7A05D4F75119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444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Soccer Analytics for Game Summarization or Tactical Analysis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448800" y="6399160"/>
            <a:ext cx="2743200" cy="365125"/>
          </a:xfrm>
        </p:spPr>
        <p:txBody>
          <a:bodyPr/>
          <a:lstStyle/>
          <a:p>
            <a:fld id="{AA0854A0-C36B-4A3F-9558-7A05D4F75119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838200" y="2875941"/>
            <a:ext cx="5426121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 smtClean="0"/>
              <a:t>Two main </a:t>
            </a:r>
            <a:r>
              <a:rPr lang="en-US" sz="2400" b="1" dirty="0" smtClean="0"/>
              <a:t>purposes</a:t>
            </a:r>
            <a:r>
              <a:rPr lang="en-US" sz="2400" dirty="0" smtClean="0"/>
              <a:t> for soccer analytics: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/>
              <a:t>Game </a:t>
            </a:r>
            <a:r>
              <a:rPr lang="en-US" sz="2400" b="1" dirty="0" smtClean="0"/>
              <a:t>summarization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 smtClean="0"/>
              <a:t>Tactical </a:t>
            </a:r>
            <a:r>
              <a:rPr lang="en-US" sz="2400" dirty="0" smtClean="0"/>
              <a:t>analysis</a:t>
            </a:r>
            <a:endParaRPr lang="en-US" sz="2400" b="1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endParaRPr lang="en-US" sz="2000" dirty="0" smtClean="0"/>
          </a:p>
          <a:p>
            <a:r>
              <a:rPr lang="en-US" sz="2400" dirty="0" smtClean="0"/>
              <a:t>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59636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Game Summarization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854A0-C36B-4A3F-9558-7A05D4F75119}" type="slidenum">
              <a:rPr lang="en-US" smtClean="0"/>
              <a:pPr/>
              <a:t>9</a:t>
            </a:fld>
            <a:endParaRPr lang="en-US"/>
          </a:p>
        </p:txBody>
      </p:sp>
      <p:graphicFrame>
        <p:nvGraphicFramePr>
          <p:cNvPr id="6" name="Diagram 5"/>
          <p:cNvGraphicFramePr/>
          <p:nvPr>
            <p:extLst/>
          </p:nvPr>
        </p:nvGraphicFramePr>
        <p:xfrm>
          <a:off x="5810534" y="1004910"/>
          <a:ext cx="6381466" cy="45006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838200" y="1729324"/>
            <a:ext cx="468118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 smtClean="0"/>
              <a:t>Major Events of interest: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/>
              <a:t>Goal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/>
              <a:t>Substitution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/>
              <a:t>Foul (</a:t>
            </a:r>
            <a:r>
              <a:rPr lang="en-US" sz="2400" b="1" dirty="0" smtClean="0"/>
              <a:t>Yellow</a:t>
            </a:r>
            <a:r>
              <a:rPr lang="en-US" sz="2400" dirty="0" smtClean="0"/>
              <a:t> or </a:t>
            </a:r>
            <a:r>
              <a:rPr lang="en-US" sz="2400" b="1" dirty="0" smtClean="0"/>
              <a:t>Red</a:t>
            </a:r>
            <a:r>
              <a:rPr lang="en-US" sz="2400" dirty="0" smtClean="0"/>
              <a:t> Card)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/>
              <a:t>Penalty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/>
              <a:t>Off-side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/>
              <a:t>Corner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/>
              <a:t>Free kick</a:t>
            </a:r>
          </a:p>
        </p:txBody>
      </p:sp>
    </p:spTree>
    <p:extLst>
      <p:ext uri="{BB962C8B-B14F-4D97-AF65-F5344CB8AC3E}">
        <p14:creationId xmlns:p14="http://schemas.microsoft.com/office/powerpoint/2010/main" val="315245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2315</TotalTime>
  <Words>1673</Words>
  <Application>Microsoft Office PowerPoint</Application>
  <PresentationFormat>Widescreen</PresentationFormat>
  <Paragraphs>544</Paragraphs>
  <Slides>53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8" baseType="lpstr">
      <vt:lpstr>Arial</vt:lpstr>
      <vt:lpstr>Calibri</vt:lpstr>
      <vt:lpstr>Calibri Light</vt:lpstr>
      <vt:lpstr>Wingdings</vt:lpstr>
      <vt:lpstr>Office Theme</vt:lpstr>
      <vt:lpstr>Soccer Analytics via Visual Deep Learning</vt:lpstr>
      <vt:lpstr>Outline</vt:lpstr>
      <vt:lpstr>Outline</vt:lpstr>
      <vt:lpstr>Soccer Analytics as a Branch of Sports Analytics</vt:lpstr>
      <vt:lpstr>Objectives and Challenges:</vt:lpstr>
      <vt:lpstr>Objectives and Challenges:</vt:lpstr>
      <vt:lpstr>Outline</vt:lpstr>
      <vt:lpstr>Soccer Analytics for Game Summarization or Tactical Analysis</vt:lpstr>
      <vt:lpstr>Game Summarization</vt:lpstr>
      <vt:lpstr>Tactical Analysis</vt:lpstr>
      <vt:lpstr>Outline</vt:lpstr>
      <vt:lpstr>Datasets</vt:lpstr>
      <vt:lpstr>Datasets</vt:lpstr>
      <vt:lpstr>Datasets</vt:lpstr>
      <vt:lpstr>Datasets</vt:lpstr>
      <vt:lpstr>Common Datasets</vt:lpstr>
      <vt:lpstr>ActivityNet 200 (Heilbron et. al)</vt:lpstr>
      <vt:lpstr>Common Datasets</vt:lpstr>
      <vt:lpstr>Human Motion DataBase - HMDB (Kuehne et. al)</vt:lpstr>
      <vt:lpstr>Common Datasets</vt:lpstr>
      <vt:lpstr>UCF101 (Soomro et. al)</vt:lpstr>
      <vt:lpstr>UCF101 (Soomro et. al)</vt:lpstr>
      <vt:lpstr>Common Datasets</vt:lpstr>
      <vt:lpstr>Thumos’15</vt:lpstr>
      <vt:lpstr>Common Datasets</vt:lpstr>
      <vt:lpstr>Sports 1M (Karpathy et. al)</vt:lpstr>
      <vt:lpstr>Common Datasets</vt:lpstr>
      <vt:lpstr>Soccer Semantic Image Dataset (Jiang et. Al) </vt:lpstr>
      <vt:lpstr>Soccer Semantic Image Dataset (Jiang et. Al)</vt:lpstr>
      <vt:lpstr>Summary</vt:lpstr>
      <vt:lpstr>Verdict</vt:lpstr>
      <vt:lpstr>Our Dataset</vt:lpstr>
      <vt:lpstr>Summary</vt:lpstr>
      <vt:lpstr>Outline</vt:lpstr>
      <vt:lpstr>Network Types – Related Work</vt:lpstr>
      <vt:lpstr>Network Types – Related Work</vt:lpstr>
      <vt:lpstr>Network Types – Related Work</vt:lpstr>
      <vt:lpstr>Network Types – Current Work</vt:lpstr>
      <vt:lpstr>Network Types – Current Work</vt:lpstr>
      <vt:lpstr>Network Types – Current Work</vt:lpstr>
      <vt:lpstr>Network Types – Current Work</vt:lpstr>
      <vt:lpstr>Network Types</vt:lpstr>
      <vt:lpstr>Network Types</vt:lpstr>
      <vt:lpstr>Network Types – Further Work</vt:lpstr>
      <vt:lpstr>Network Types – Further Work</vt:lpstr>
      <vt:lpstr>Outline</vt:lpstr>
      <vt:lpstr>Scoring and Evaluation Metrics</vt:lpstr>
      <vt:lpstr>Scoring and Evaluation Metrics</vt:lpstr>
      <vt:lpstr>Scoring and Evaluation Metrics</vt:lpstr>
      <vt:lpstr>Scoring and Evaluation Metrics</vt:lpstr>
      <vt:lpstr>Scoring and Evaluation Metrics</vt:lpstr>
      <vt:lpstr>References</vt:lpstr>
      <vt:lpstr>THANK YOU!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Mohieddine Amine</dc:creator>
  <cp:lastModifiedBy>Mohieddine Amine</cp:lastModifiedBy>
  <cp:revision>136</cp:revision>
  <dcterms:created xsi:type="dcterms:W3CDTF">2017-07-10T11:57:29Z</dcterms:created>
  <dcterms:modified xsi:type="dcterms:W3CDTF">2017-07-13T08:23:56Z</dcterms:modified>
</cp:coreProperties>
</file>